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3"/>
  </p:notesMasterIdLst>
  <p:handoutMasterIdLst>
    <p:handoutMasterId r:id="rId384"/>
  </p:handoutMasterIdLst>
  <p:sldIdLst>
    <p:sldId id="256" r:id="rId2"/>
    <p:sldId id="666" r:id="rId3"/>
    <p:sldId id="818" r:id="rId4"/>
    <p:sldId id="819" r:id="rId5"/>
    <p:sldId id="820" r:id="rId6"/>
    <p:sldId id="821" r:id="rId7"/>
    <p:sldId id="816" r:id="rId8"/>
    <p:sldId id="822" r:id="rId9"/>
    <p:sldId id="268" r:id="rId10"/>
    <p:sldId id="1702" r:id="rId11"/>
    <p:sldId id="1703" r:id="rId12"/>
    <p:sldId id="1704" r:id="rId13"/>
    <p:sldId id="1705" r:id="rId14"/>
    <p:sldId id="1706" r:id="rId15"/>
    <p:sldId id="1707" r:id="rId16"/>
    <p:sldId id="1708" r:id="rId17"/>
    <p:sldId id="1709" r:id="rId18"/>
    <p:sldId id="1710" r:id="rId19"/>
    <p:sldId id="1711" r:id="rId20"/>
    <p:sldId id="1712" r:id="rId21"/>
    <p:sldId id="1713" r:id="rId22"/>
    <p:sldId id="1714" r:id="rId23"/>
    <p:sldId id="1715" r:id="rId24"/>
    <p:sldId id="1716" r:id="rId25"/>
    <p:sldId id="1717" r:id="rId26"/>
    <p:sldId id="1718" r:id="rId27"/>
    <p:sldId id="1719" r:id="rId28"/>
    <p:sldId id="1720" r:id="rId29"/>
    <p:sldId id="1721" r:id="rId30"/>
    <p:sldId id="1722" r:id="rId31"/>
    <p:sldId id="1723" r:id="rId32"/>
    <p:sldId id="1724" r:id="rId33"/>
    <p:sldId id="1725" r:id="rId34"/>
    <p:sldId id="1726" r:id="rId35"/>
    <p:sldId id="1728" r:id="rId36"/>
    <p:sldId id="1729" r:id="rId37"/>
    <p:sldId id="1730" r:id="rId38"/>
    <p:sldId id="1731" r:id="rId39"/>
    <p:sldId id="286" r:id="rId40"/>
    <p:sldId id="1732" r:id="rId41"/>
    <p:sldId id="288" r:id="rId42"/>
    <p:sldId id="1442" r:id="rId43"/>
    <p:sldId id="1443" r:id="rId44"/>
    <p:sldId id="1444" r:id="rId45"/>
    <p:sldId id="1445" r:id="rId46"/>
    <p:sldId id="1446" r:id="rId47"/>
    <p:sldId id="1447" r:id="rId48"/>
    <p:sldId id="1448" r:id="rId49"/>
    <p:sldId id="1449" r:id="rId50"/>
    <p:sldId id="1450" r:id="rId51"/>
    <p:sldId id="1451" r:id="rId52"/>
    <p:sldId id="1452" r:id="rId53"/>
    <p:sldId id="1453" r:id="rId54"/>
    <p:sldId id="1454" r:id="rId55"/>
    <p:sldId id="1455" r:id="rId56"/>
    <p:sldId id="1456" r:id="rId57"/>
    <p:sldId id="1457" r:id="rId58"/>
    <p:sldId id="1458" r:id="rId59"/>
    <p:sldId id="1459" r:id="rId60"/>
    <p:sldId id="1460" r:id="rId61"/>
    <p:sldId id="1461" r:id="rId62"/>
    <p:sldId id="1462" r:id="rId63"/>
    <p:sldId id="1463" r:id="rId64"/>
    <p:sldId id="1464" r:id="rId65"/>
    <p:sldId id="1465" r:id="rId66"/>
    <p:sldId id="1466" r:id="rId67"/>
    <p:sldId id="1467" r:id="rId68"/>
    <p:sldId id="1468" r:id="rId69"/>
    <p:sldId id="1469" r:id="rId70"/>
    <p:sldId id="1470" r:id="rId71"/>
    <p:sldId id="306" r:id="rId72"/>
    <p:sldId id="1471" r:id="rId73"/>
    <p:sldId id="479" r:id="rId74"/>
    <p:sldId id="1654" r:id="rId75"/>
    <p:sldId id="1655" r:id="rId76"/>
    <p:sldId id="1656" r:id="rId77"/>
    <p:sldId id="1657" r:id="rId78"/>
    <p:sldId id="1658" r:id="rId79"/>
    <p:sldId id="1659" r:id="rId80"/>
    <p:sldId id="1660" r:id="rId81"/>
    <p:sldId id="1661" r:id="rId82"/>
    <p:sldId id="1662" r:id="rId83"/>
    <p:sldId id="1663" r:id="rId84"/>
    <p:sldId id="1664" r:id="rId85"/>
    <p:sldId id="1665" r:id="rId86"/>
    <p:sldId id="1666" r:id="rId87"/>
    <p:sldId id="1667" r:id="rId88"/>
    <p:sldId id="1668" r:id="rId89"/>
    <p:sldId id="1669" r:id="rId90"/>
    <p:sldId id="1670" r:id="rId91"/>
    <p:sldId id="1671" r:id="rId92"/>
    <p:sldId id="1672" r:id="rId93"/>
    <p:sldId id="1673" r:id="rId94"/>
    <p:sldId id="1674" r:id="rId95"/>
    <p:sldId id="1675" r:id="rId96"/>
    <p:sldId id="1676" r:id="rId97"/>
    <p:sldId id="1677" r:id="rId98"/>
    <p:sldId id="1678" r:id="rId99"/>
    <p:sldId id="1679" r:id="rId100"/>
    <p:sldId id="1680" r:id="rId101"/>
    <p:sldId id="1681" r:id="rId102"/>
    <p:sldId id="1682" r:id="rId103"/>
    <p:sldId id="325" r:id="rId104"/>
    <p:sldId id="1683" r:id="rId105"/>
    <p:sldId id="480" r:id="rId106"/>
    <p:sldId id="1771" r:id="rId107"/>
    <p:sldId id="1773" r:id="rId108"/>
    <p:sldId id="1595" r:id="rId109"/>
    <p:sldId id="1596" r:id="rId110"/>
    <p:sldId id="1597" r:id="rId111"/>
    <p:sldId id="1598" r:id="rId112"/>
    <p:sldId id="1599" r:id="rId113"/>
    <p:sldId id="1600" r:id="rId114"/>
    <p:sldId id="1601" r:id="rId115"/>
    <p:sldId id="1602" r:id="rId116"/>
    <p:sldId id="1603" r:id="rId117"/>
    <p:sldId id="1604" r:id="rId118"/>
    <p:sldId id="1605" r:id="rId119"/>
    <p:sldId id="1606" r:id="rId120"/>
    <p:sldId id="1607" r:id="rId121"/>
    <p:sldId id="1608" r:id="rId122"/>
    <p:sldId id="1609" r:id="rId123"/>
    <p:sldId id="1610" r:id="rId124"/>
    <p:sldId id="1611" r:id="rId125"/>
    <p:sldId id="1612" r:id="rId126"/>
    <p:sldId id="1613" r:id="rId127"/>
    <p:sldId id="1614" r:id="rId128"/>
    <p:sldId id="1615" r:id="rId129"/>
    <p:sldId id="1616" r:id="rId130"/>
    <p:sldId id="1617" r:id="rId131"/>
    <p:sldId id="1619" r:id="rId132"/>
    <p:sldId id="1620" r:id="rId133"/>
    <p:sldId id="1621" r:id="rId134"/>
    <p:sldId id="1622" r:id="rId135"/>
    <p:sldId id="344" r:id="rId136"/>
    <p:sldId id="1623" r:id="rId137"/>
    <p:sldId id="481" r:id="rId138"/>
    <p:sldId id="932" r:id="rId139"/>
    <p:sldId id="1785" r:id="rId140"/>
    <p:sldId id="1734" r:id="rId141"/>
    <p:sldId id="1735" r:id="rId142"/>
    <p:sldId id="1736" r:id="rId143"/>
    <p:sldId id="1737" r:id="rId144"/>
    <p:sldId id="1738" r:id="rId145"/>
    <p:sldId id="1739" r:id="rId146"/>
    <p:sldId id="1740" r:id="rId147"/>
    <p:sldId id="1741" r:id="rId148"/>
    <p:sldId id="1742" r:id="rId149"/>
    <p:sldId id="1743" r:id="rId150"/>
    <p:sldId id="1744" r:id="rId151"/>
    <p:sldId id="1745" r:id="rId152"/>
    <p:sldId id="1746" r:id="rId153"/>
    <p:sldId id="1747" r:id="rId154"/>
    <p:sldId id="1748" r:id="rId155"/>
    <p:sldId id="1749" r:id="rId156"/>
    <p:sldId id="1750" r:id="rId157"/>
    <p:sldId id="1751" r:id="rId158"/>
    <p:sldId id="1752" r:id="rId159"/>
    <p:sldId id="1753" r:id="rId160"/>
    <p:sldId id="1774" r:id="rId161"/>
    <p:sldId id="1775" r:id="rId162"/>
    <p:sldId id="358" r:id="rId163"/>
    <p:sldId id="359" r:id="rId164"/>
    <p:sldId id="360" r:id="rId165"/>
    <p:sldId id="361" r:id="rId166"/>
    <p:sldId id="362" r:id="rId167"/>
    <p:sldId id="363" r:id="rId168"/>
    <p:sldId id="364" r:id="rId169"/>
    <p:sldId id="482" r:id="rId170"/>
    <p:sldId id="1533" r:id="rId171"/>
    <p:sldId id="1534" r:id="rId172"/>
    <p:sldId id="1535" r:id="rId173"/>
    <p:sldId id="1536" r:id="rId174"/>
    <p:sldId id="1537" r:id="rId175"/>
    <p:sldId id="1538" r:id="rId176"/>
    <p:sldId id="1539" r:id="rId177"/>
    <p:sldId id="1540" r:id="rId178"/>
    <p:sldId id="1541" r:id="rId179"/>
    <p:sldId id="1542" r:id="rId180"/>
    <p:sldId id="1543" r:id="rId181"/>
    <p:sldId id="1544" r:id="rId182"/>
    <p:sldId id="1545" r:id="rId183"/>
    <p:sldId id="1546" r:id="rId184"/>
    <p:sldId id="1547" r:id="rId185"/>
    <p:sldId id="1548" r:id="rId186"/>
    <p:sldId id="1549" r:id="rId187"/>
    <p:sldId id="1550" r:id="rId188"/>
    <p:sldId id="1551" r:id="rId189"/>
    <p:sldId id="1552" r:id="rId190"/>
    <p:sldId id="1553" r:id="rId191"/>
    <p:sldId id="1554" r:id="rId192"/>
    <p:sldId id="1555" r:id="rId193"/>
    <p:sldId id="1556" r:id="rId194"/>
    <p:sldId id="1557" r:id="rId195"/>
    <p:sldId id="1558" r:id="rId196"/>
    <p:sldId id="1559" r:id="rId197"/>
    <p:sldId id="1560" r:id="rId198"/>
    <p:sldId id="1561" r:id="rId199"/>
    <p:sldId id="382" r:id="rId200"/>
    <p:sldId id="1562" r:id="rId201"/>
    <p:sldId id="483" r:id="rId202"/>
    <p:sldId id="1472" r:id="rId203"/>
    <p:sldId id="1473" r:id="rId204"/>
    <p:sldId id="1474" r:id="rId205"/>
    <p:sldId id="1475" r:id="rId206"/>
    <p:sldId id="1476" r:id="rId207"/>
    <p:sldId id="1477" r:id="rId208"/>
    <p:sldId id="1478" r:id="rId209"/>
    <p:sldId id="1479" r:id="rId210"/>
    <p:sldId id="1480" r:id="rId211"/>
    <p:sldId id="1481" r:id="rId212"/>
    <p:sldId id="1482" r:id="rId213"/>
    <p:sldId id="1483" r:id="rId214"/>
    <p:sldId id="1484" r:id="rId215"/>
    <p:sldId id="1485" r:id="rId216"/>
    <p:sldId id="1486" r:id="rId217"/>
    <p:sldId id="1487" r:id="rId218"/>
    <p:sldId id="1488" r:id="rId219"/>
    <p:sldId id="1489" r:id="rId220"/>
    <p:sldId id="1490" r:id="rId221"/>
    <p:sldId id="1491" r:id="rId222"/>
    <p:sldId id="1492" r:id="rId223"/>
    <p:sldId id="1493" r:id="rId224"/>
    <p:sldId id="1494" r:id="rId225"/>
    <p:sldId id="1495" r:id="rId226"/>
    <p:sldId id="1496" r:id="rId227"/>
    <p:sldId id="1498" r:id="rId228"/>
    <p:sldId id="1499" r:id="rId229"/>
    <p:sldId id="1500" r:id="rId230"/>
    <p:sldId id="1501" r:id="rId231"/>
    <p:sldId id="401" r:id="rId232"/>
    <p:sldId id="1502" r:id="rId233"/>
    <p:sldId id="484" r:id="rId234"/>
    <p:sldId id="1684" r:id="rId235"/>
    <p:sldId id="1685" r:id="rId236"/>
    <p:sldId id="1686" r:id="rId237"/>
    <p:sldId id="1687" r:id="rId238"/>
    <p:sldId id="1688" r:id="rId239"/>
    <p:sldId id="1689" r:id="rId240"/>
    <p:sldId id="1690" r:id="rId241"/>
    <p:sldId id="1691" r:id="rId242"/>
    <p:sldId id="1692" r:id="rId243"/>
    <p:sldId id="1693" r:id="rId244"/>
    <p:sldId id="1694" r:id="rId245"/>
    <p:sldId id="1695" r:id="rId246"/>
    <p:sldId id="1696" r:id="rId247"/>
    <p:sldId id="1697" r:id="rId248"/>
    <p:sldId id="1698" r:id="rId249"/>
    <p:sldId id="1699" r:id="rId250"/>
    <p:sldId id="1700" r:id="rId251"/>
    <p:sldId id="420" r:id="rId252"/>
    <p:sldId id="1701" r:id="rId253"/>
    <p:sldId id="485" r:id="rId254"/>
    <p:sldId id="1412" r:id="rId255"/>
    <p:sldId id="1413" r:id="rId256"/>
    <p:sldId id="1414" r:id="rId257"/>
    <p:sldId id="1415" r:id="rId258"/>
    <p:sldId id="1416" r:id="rId259"/>
    <p:sldId id="1417" r:id="rId260"/>
    <p:sldId id="1418" r:id="rId261"/>
    <p:sldId id="1419" r:id="rId262"/>
    <p:sldId id="1420" r:id="rId263"/>
    <p:sldId id="1421" r:id="rId264"/>
    <p:sldId id="1422" r:id="rId265"/>
    <p:sldId id="1423" r:id="rId266"/>
    <p:sldId id="1424" r:id="rId267"/>
    <p:sldId id="1425" r:id="rId268"/>
    <p:sldId id="1426" r:id="rId269"/>
    <p:sldId id="1427" r:id="rId270"/>
    <p:sldId id="1428" r:id="rId271"/>
    <p:sldId id="1429" r:id="rId272"/>
    <p:sldId id="1430" r:id="rId273"/>
    <p:sldId id="1431" r:id="rId274"/>
    <p:sldId id="1432" r:id="rId275"/>
    <p:sldId id="1433" r:id="rId276"/>
    <p:sldId id="1434" r:id="rId277"/>
    <p:sldId id="1435" r:id="rId278"/>
    <p:sldId id="1436" r:id="rId279"/>
    <p:sldId id="1437" r:id="rId280"/>
    <p:sldId id="1438" r:id="rId281"/>
    <p:sldId id="1439" r:id="rId282"/>
    <p:sldId id="1440" r:id="rId283"/>
    <p:sldId id="439" r:id="rId284"/>
    <p:sldId id="1441" r:id="rId285"/>
    <p:sldId id="486" r:id="rId286"/>
    <p:sldId id="1624" r:id="rId287"/>
    <p:sldId id="1625" r:id="rId288"/>
    <p:sldId id="1626" r:id="rId289"/>
    <p:sldId id="1627" r:id="rId290"/>
    <p:sldId id="1628" r:id="rId291"/>
    <p:sldId id="1629" r:id="rId292"/>
    <p:sldId id="1630" r:id="rId293"/>
    <p:sldId id="1631" r:id="rId294"/>
    <p:sldId id="1632" r:id="rId295"/>
    <p:sldId id="1633" r:id="rId296"/>
    <p:sldId id="1634" r:id="rId297"/>
    <p:sldId id="1635" r:id="rId298"/>
    <p:sldId id="1636" r:id="rId299"/>
    <p:sldId id="1637" r:id="rId300"/>
    <p:sldId id="1638" r:id="rId301"/>
    <p:sldId id="1639" r:id="rId302"/>
    <p:sldId id="1640" r:id="rId303"/>
    <p:sldId id="1641" r:id="rId304"/>
    <p:sldId id="1642" r:id="rId305"/>
    <p:sldId id="1643" r:id="rId306"/>
    <p:sldId id="1644" r:id="rId307"/>
    <p:sldId id="1645" r:id="rId308"/>
    <p:sldId id="1646" r:id="rId309"/>
    <p:sldId id="1647" r:id="rId310"/>
    <p:sldId id="1648" r:id="rId311"/>
    <p:sldId id="1649" r:id="rId312"/>
    <p:sldId id="1650" r:id="rId313"/>
    <p:sldId id="1651" r:id="rId314"/>
    <p:sldId id="1652" r:id="rId315"/>
    <p:sldId id="458" r:id="rId316"/>
    <p:sldId id="1653" r:id="rId317"/>
    <p:sldId id="487" r:id="rId318"/>
    <p:sldId id="1563" r:id="rId319"/>
    <p:sldId id="1754" r:id="rId320"/>
    <p:sldId id="1755" r:id="rId321"/>
    <p:sldId id="1756" r:id="rId322"/>
    <p:sldId id="1757" r:id="rId323"/>
    <p:sldId id="1758" r:id="rId324"/>
    <p:sldId id="1759" r:id="rId325"/>
    <p:sldId id="1760" r:id="rId326"/>
    <p:sldId id="1761" r:id="rId327"/>
    <p:sldId id="1762" r:id="rId328"/>
    <p:sldId id="1763" r:id="rId329"/>
    <p:sldId id="1783" r:id="rId330"/>
    <p:sldId id="1765" r:id="rId331"/>
    <p:sldId id="1784" r:id="rId332"/>
    <p:sldId id="1767" r:id="rId333"/>
    <p:sldId id="1768" r:id="rId334"/>
    <p:sldId id="1769" r:id="rId335"/>
    <p:sldId id="1770" r:id="rId336"/>
    <p:sldId id="1776" r:id="rId337"/>
    <p:sldId id="1778" r:id="rId338"/>
    <p:sldId id="1779" r:id="rId339"/>
    <p:sldId id="1780" r:id="rId340"/>
    <p:sldId id="1781" r:id="rId341"/>
    <p:sldId id="1782" r:id="rId342"/>
    <p:sldId id="1587" r:id="rId343"/>
    <p:sldId id="1588" r:id="rId344"/>
    <p:sldId id="1589" r:id="rId345"/>
    <p:sldId id="1590" r:id="rId346"/>
    <p:sldId id="1591" r:id="rId347"/>
    <p:sldId id="477" r:id="rId348"/>
    <p:sldId id="1592" r:id="rId349"/>
    <p:sldId id="488" r:id="rId350"/>
    <p:sldId id="1503" r:id="rId351"/>
    <p:sldId id="1504" r:id="rId352"/>
    <p:sldId id="1505" r:id="rId353"/>
    <p:sldId id="1506" r:id="rId354"/>
    <p:sldId id="1507" r:id="rId355"/>
    <p:sldId id="1508" r:id="rId356"/>
    <p:sldId id="1509" r:id="rId357"/>
    <p:sldId id="1510" r:id="rId358"/>
    <p:sldId id="1511" r:id="rId359"/>
    <p:sldId id="1512" r:id="rId360"/>
    <p:sldId id="1513" r:id="rId361"/>
    <p:sldId id="1514" r:id="rId362"/>
    <p:sldId id="1515" r:id="rId363"/>
    <p:sldId id="1516" r:id="rId364"/>
    <p:sldId id="1517" r:id="rId365"/>
    <p:sldId id="1518" r:id="rId366"/>
    <p:sldId id="1519" r:id="rId367"/>
    <p:sldId id="1520" r:id="rId368"/>
    <p:sldId id="1521" r:id="rId369"/>
    <p:sldId id="1522" r:id="rId370"/>
    <p:sldId id="1523" r:id="rId371"/>
    <p:sldId id="1524" r:id="rId372"/>
    <p:sldId id="1525" r:id="rId373"/>
    <p:sldId id="1526" r:id="rId374"/>
    <p:sldId id="1527" r:id="rId375"/>
    <p:sldId id="1528" r:id="rId376"/>
    <p:sldId id="1529" r:id="rId377"/>
    <p:sldId id="1530" r:id="rId378"/>
    <p:sldId id="1531" r:id="rId379"/>
    <p:sldId id="506" r:id="rId380"/>
    <p:sldId id="1532" r:id="rId381"/>
    <p:sldId id="508" r:id="rId38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B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6380" autoAdjust="0"/>
  </p:normalViewPr>
  <p:slideViewPr>
    <p:cSldViewPr>
      <p:cViewPr>
        <p:scale>
          <a:sx n="60" d="100"/>
          <a:sy n="60" d="100"/>
        </p:scale>
        <p:origin x="-1650" y="-156"/>
      </p:cViewPr>
      <p:guideLst>
        <p:guide orient="horz" pos="2160"/>
        <p:guide pos="2880"/>
      </p:guideLst>
    </p:cSldViewPr>
  </p:slideViewPr>
  <p:outlineViewPr>
    <p:cViewPr>
      <p:scale>
        <a:sx n="33" d="100"/>
        <a:sy n="33" d="100"/>
      </p:scale>
      <p:origin x="0" y="215100"/>
    </p:cViewPr>
  </p:outlineViewPr>
  <p:notesTextViewPr>
    <p:cViewPr>
      <p:scale>
        <a:sx n="100" d="100"/>
        <a:sy n="100" d="100"/>
      </p:scale>
      <p:origin x="0" y="0"/>
    </p:cViewPr>
  </p:notesTextViewPr>
  <p:sorterViewPr>
    <p:cViewPr>
      <p:scale>
        <a:sx n="100" d="100"/>
        <a:sy n="100" d="100"/>
      </p:scale>
      <p:origin x="0" y="32550"/>
    </p:cViewPr>
  </p:sorterViewPr>
  <p:notesViewPr>
    <p:cSldViewPr>
      <p:cViewPr varScale="1">
        <p:scale>
          <a:sx n="69" d="100"/>
          <a:sy n="69" d="100"/>
        </p:scale>
        <p:origin x="-3270" y="-10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tableStyles" Target="tableStyles.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notesMaster" Target="notesMasters/notesMaster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handoutMaster" Target="handoutMasters/handoutMaster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presProps" Target="presProps.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viewProps" Target="viewProps.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theme" Target="theme/theme1.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329" cy="462120"/>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AE0D5180-9336-42C4-B885-69D48AA33772}" type="datetimeFigureOut">
              <a:rPr lang="en-US" smtClean="0"/>
              <a:pPr/>
              <a:t>11/13/2014</a:t>
            </a:fld>
            <a:endParaRPr lang="en-US"/>
          </a:p>
        </p:txBody>
      </p:sp>
      <p:sp>
        <p:nvSpPr>
          <p:cNvPr id="4" name="Footer Placeholder 3"/>
          <p:cNvSpPr>
            <a:spLocks noGrp="1"/>
          </p:cNvSpPr>
          <p:nvPr>
            <p:ph type="ftr" sz="quarter" idx="2"/>
          </p:nvPr>
        </p:nvSpPr>
        <p:spPr>
          <a:xfrm>
            <a:off x="1" y="8772378"/>
            <a:ext cx="3012329" cy="462120"/>
          </a:xfrm>
          <a:prstGeom prst="rect">
            <a:avLst/>
          </a:prstGeom>
        </p:spPr>
        <p:txBody>
          <a:bodyPr vert="horz" lIns="90763" tIns="45382" rIns="90763" bIns="45382"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24AB0217-A017-4AD1-AFA7-9A1BD15EDC96}" type="slidenum">
              <a:rPr lang="en-US" smtClean="0"/>
              <a:pPr/>
              <a:t>‹#›</a:t>
            </a:fld>
            <a:endParaRPr lang="en-US"/>
          </a:p>
        </p:txBody>
      </p:sp>
    </p:spTree>
    <p:extLst>
      <p:ext uri="{BB962C8B-B14F-4D97-AF65-F5344CB8AC3E}">
        <p14:creationId xmlns:p14="http://schemas.microsoft.com/office/powerpoint/2010/main" val="1700208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002DD011-B916-4F00-B8A0-82F794E5C18A}" type="datetimeFigureOut">
              <a:rPr lang="en-US" smtClean="0"/>
              <a:pPr/>
              <a:t>11/13/2014</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E1D70351-F9F7-460E-BD9E-87DF3639E90E}" type="slidenum">
              <a:rPr lang="en-US" smtClean="0"/>
              <a:pPr/>
              <a:t>‹#›</a:t>
            </a:fld>
            <a:endParaRPr lang="en-US" dirty="0"/>
          </a:p>
        </p:txBody>
      </p:sp>
    </p:spTree>
    <p:extLst>
      <p:ext uri="{BB962C8B-B14F-4D97-AF65-F5344CB8AC3E}">
        <p14:creationId xmlns:p14="http://schemas.microsoft.com/office/powerpoint/2010/main" val="3348551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Kick-off warning: 12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11</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12 seconds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101</a:t>
            </a:fld>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time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102</a:t>
            </a:fld>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Prep for 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103</a:t>
            </a:fld>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104</a:t>
            </a:fld>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Seated and ready to go</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105</a:t>
            </a:fld>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106</a:t>
            </a:fld>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107</a:t>
            </a:fld>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108</a:t>
            </a:fld>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109</a:t>
            </a:fld>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12</a:t>
            </a:fld>
            <a:endParaRPr 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111</a:t>
            </a:fld>
            <a:endParaRPr 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112</a:t>
            </a:fld>
            <a:endParaRPr 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113</a:t>
            </a:fld>
            <a:endParaRPr 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114</a:t>
            </a:fld>
            <a:endParaRPr 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115</a:t>
            </a:fld>
            <a:endParaRPr 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116</a:t>
            </a:fld>
            <a:endParaRPr 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117</a:t>
            </a:fld>
            <a:endParaRPr 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118</a:t>
            </a:fld>
            <a:endParaRPr 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119</a:t>
            </a:fld>
            <a:endParaRPr lang="en-US"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120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13</a:t>
            </a:fld>
            <a:endParaRPr lang="en-US"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121</a:t>
            </a:fld>
            <a:endParaRPr lang="en-US"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122</a:t>
            </a:fld>
            <a:endParaRPr lang="en-US"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123</a:t>
            </a:fld>
            <a:endParaRPr lang="en-US"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124</a:t>
            </a:fld>
            <a:endParaRPr lang="en-US"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125</a:t>
            </a:fld>
            <a:endParaRPr lang="en-US"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126</a:t>
            </a:fld>
            <a:endParaRPr lang="en-US" dirty="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127</a:t>
            </a:fld>
            <a:endParaRPr lang="en-US"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128</a:t>
            </a:fld>
            <a:endParaRPr lang="en-US" dirty="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129</a:t>
            </a:fld>
            <a:endParaRPr lang="en-US" dirty="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130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14</a:t>
            </a:fld>
            <a:endParaRPr lang="en-US" dirty="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2 minutes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131</a:t>
            </a:fld>
            <a:endParaRPr lang="en-US" dirty="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132</a:t>
            </a:fld>
            <a:endParaRPr lang="en-US"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12 seconds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133</a:t>
            </a:fld>
            <a:endParaRPr lang="en-US" dirty="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time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134</a:t>
            </a:fld>
            <a:endParaRPr lang="en-US" dirty="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Prep for 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135</a:t>
            </a:fld>
            <a:endParaRPr lang="en-US" dirty="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136</a:t>
            </a:fld>
            <a:endParaRPr lang="en-US" dirty="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Seated and ready to go</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137</a:t>
            </a:fld>
            <a:endParaRPr lang="en-US" dirty="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138</a:t>
            </a:fld>
            <a:endParaRPr lang="en-US" dirty="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139</a:t>
            </a:fld>
            <a:endParaRPr lang="en-US" dirty="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140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15</a:t>
            </a:fld>
            <a:endParaRPr lang="en-US" dirty="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141</a:t>
            </a:fld>
            <a:endParaRPr lang="en-US" dirty="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142</a:t>
            </a:fld>
            <a:endParaRPr lang="en-US" dirty="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143</a:t>
            </a:fld>
            <a:endParaRPr lang="en-US" dirty="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144</a:t>
            </a:fld>
            <a:endParaRPr lang="en-US" dirty="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145</a:t>
            </a:fld>
            <a:endParaRPr lang="en-US" dirty="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146</a:t>
            </a:fld>
            <a:endParaRPr lang="en-US" dirty="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147</a:t>
            </a:fld>
            <a:endParaRPr lang="en-US" dirty="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148</a:t>
            </a:fld>
            <a:endParaRPr lang="en-US" dirty="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149</a:t>
            </a:fld>
            <a:endParaRPr lang="en-US" dirty="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150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16</a:t>
            </a:fld>
            <a:endParaRPr lang="en-US" dirty="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151</a:t>
            </a:fld>
            <a:endParaRPr lang="en-US" dirty="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152</a:t>
            </a:fld>
            <a:endParaRPr lang="en-US" dirty="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153</a:t>
            </a:fld>
            <a:endParaRPr lang="en-US" dirty="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154</a:t>
            </a:fld>
            <a:endParaRPr lang="en-US" dirty="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155</a:t>
            </a:fld>
            <a:endParaRPr lang="en-US" dirty="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156</a:t>
            </a:fld>
            <a:endParaRPr lang="en-US" dirty="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157</a:t>
            </a:fld>
            <a:endParaRPr lang="en-US" dirty="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158</a:t>
            </a:fld>
            <a:endParaRPr lang="en-US" dirty="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159</a:t>
            </a:fld>
            <a:endParaRPr lang="en-US" dirty="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160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17</a:t>
            </a:fld>
            <a:endParaRPr lang="en-US" dirty="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161</a:t>
            </a:fld>
            <a:endParaRPr lang="en-US" dirty="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162</a:t>
            </a:fld>
            <a:endParaRPr lang="en-US" dirty="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2 minutes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163</a:t>
            </a:fld>
            <a:endParaRPr lang="en-US" dirty="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164</a:t>
            </a:fld>
            <a:endParaRPr lang="en-US" dirty="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12 seconds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165</a:t>
            </a:fld>
            <a:endParaRPr lang="en-US" dirty="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time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166</a:t>
            </a:fld>
            <a:endParaRPr lang="en-US" dirty="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Prep for 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167</a:t>
            </a:fld>
            <a:endParaRPr lang="en-US" dirty="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168</a:t>
            </a:fld>
            <a:endParaRPr lang="en-US" dirty="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Seated and ready to go</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169</a:t>
            </a:fld>
            <a:endParaRPr lang="en-US" dirty="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170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18</a:t>
            </a:fld>
            <a:endParaRPr lang="en-US" dirty="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171</a:t>
            </a:fld>
            <a:endParaRPr lang="en-US" dirty="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172</a:t>
            </a:fld>
            <a:endParaRPr lang="en-US" dirty="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173</a:t>
            </a:fld>
            <a:endParaRPr lang="en-US" dirty="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174</a:t>
            </a:fld>
            <a:endParaRPr lang="en-US" dirty="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175</a:t>
            </a:fld>
            <a:endParaRPr lang="en-US" dirty="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176</a:t>
            </a:fld>
            <a:endParaRPr lang="en-US" dirty="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177</a:t>
            </a:fld>
            <a:endParaRPr lang="en-US" dirty="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178</a:t>
            </a:fld>
            <a:endParaRPr lang="en-US" dirty="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179</a:t>
            </a:fld>
            <a:endParaRPr lang="en-US" dirty="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180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19</a:t>
            </a:fld>
            <a:endParaRPr lang="en-US" dirty="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181</a:t>
            </a:fld>
            <a:endParaRPr lang="en-US" dirty="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182</a:t>
            </a:fld>
            <a:endParaRPr lang="en-US" dirty="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183</a:t>
            </a:fld>
            <a:endParaRPr lang="en-US" dirty="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184</a:t>
            </a:fld>
            <a:endParaRPr lang="en-US" dirty="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185</a:t>
            </a:fld>
            <a:endParaRPr lang="en-US" dirty="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186</a:t>
            </a:fld>
            <a:endParaRPr lang="en-US" dirty="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187</a:t>
            </a:fld>
            <a:endParaRPr lang="en-US" dirty="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188</a:t>
            </a:fld>
            <a:endParaRPr lang="en-US" dirty="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189</a:t>
            </a:fld>
            <a:endParaRPr lang="en-US" dirty="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190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20</a:t>
            </a:fld>
            <a:endParaRPr lang="en-US" dirty="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191</a:t>
            </a:fld>
            <a:endParaRPr lang="en-US" dirty="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192</a:t>
            </a:fld>
            <a:endParaRPr lang="en-US" dirty="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193</a:t>
            </a:fld>
            <a:endParaRPr lang="en-US" dirty="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194</a:t>
            </a:fld>
            <a:endParaRPr lang="en-US" dirty="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2 minutes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195</a:t>
            </a:fld>
            <a:endParaRPr lang="en-US" dirty="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196</a:t>
            </a:fld>
            <a:endParaRPr lang="en-US" dirty="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12 seconds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197</a:t>
            </a:fld>
            <a:endParaRPr lang="en-US" dirty="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time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198</a:t>
            </a:fld>
            <a:endParaRPr lang="en-US" dirty="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Prep for 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199</a:t>
            </a:fld>
            <a:endParaRPr lang="en-US" dirty="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200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Kick-off warning: 12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21</a:t>
            </a:fld>
            <a:endParaRPr lang="en-US" dirty="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Seated and ready to go</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201</a:t>
            </a:fld>
            <a:endParaRPr lang="en-US" dirty="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202</a:t>
            </a:fld>
            <a:endParaRPr lang="en-US" dirty="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203</a:t>
            </a:fld>
            <a:endParaRPr lang="en-US" dirty="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204</a:t>
            </a:fld>
            <a:endParaRPr lang="en-US" dirty="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205</a:t>
            </a:fld>
            <a:endParaRPr lang="en-US" dirty="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p>
          <a:p>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206</a:t>
            </a:fld>
            <a:endParaRPr lang="en-US" dirty="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p>
          <a:p>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207</a:t>
            </a:fld>
            <a:endParaRPr lang="en-US" dirty="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208</a:t>
            </a:fld>
            <a:endParaRPr lang="en-US" dirty="0"/>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209</a:t>
            </a:fld>
            <a:endParaRPr lang="en-US" dirty="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p>
          <a:p>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210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22</a:t>
            </a:fld>
            <a:endParaRPr lang="en-US" dirty="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p>
          <a:p>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211</a:t>
            </a:fld>
            <a:endParaRPr lang="en-US" dirty="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p>
          <a:p>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212</a:t>
            </a:fld>
            <a:endParaRPr lang="en-US" dirty="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p>
          <a:p>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213</a:t>
            </a:fld>
            <a:endParaRPr lang="en-US" dirty="0"/>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p>
          <a:p>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214</a:t>
            </a:fld>
            <a:endParaRPr lang="en-US" dirty="0"/>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p>
          <a:p>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215</a:t>
            </a:fld>
            <a:endParaRPr lang="en-US" dirty="0"/>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p>
          <a:p>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216</a:t>
            </a:fld>
            <a:endParaRPr lang="en-US" dirty="0"/>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p>
          <a:p>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217</a:t>
            </a:fld>
            <a:endParaRPr lang="en-US" dirty="0"/>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p>
          <a:p>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218</a:t>
            </a:fld>
            <a:endParaRPr lang="en-US" dirty="0"/>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p>
          <a:p>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219</a:t>
            </a:fld>
            <a:endParaRPr lang="en-US" dirty="0"/>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220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23</a:t>
            </a:fld>
            <a:endParaRPr lang="en-US" dirty="0"/>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221</a:t>
            </a:fld>
            <a:endParaRPr lang="en-US" dirty="0"/>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222</a:t>
            </a:fld>
            <a:endParaRPr lang="en-US" dirty="0"/>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223</a:t>
            </a:fld>
            <a:endParaRPr lang="en-US" dirty="0"/>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224</a:t>
            </a:fld>
            <a:endParaRPr lang="en-US" dirty="0"/>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225</a:t>
            </a:fld>
            <a:endParaRPr lang="en-US" dirty="0"/>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226</a:t>
            </a:fld>
            <a:endParaRPr lang="en-US" dirty="0"/>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2 minutes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227</a:t>
            </a:fld>
            <a:endParaRPr lang="en-US" dirty="0"/>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228</a:t>
            </a:fld>
            <a:endParaRPr lang="en-US" dirty="0"/>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12 seconds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229</a:t>
            </a:fld>
            <a:endParaRPr lang="en-US" dirty="0"/>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time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230</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24</a:t>
            </a:fld>
            <a:endParaRPr lang="en-US" dirty="0"/>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Prep for 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231</a:t>
            </a:fld>
            <a:endParaRPr lang="en-US" dirty="0"/>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232</a:t>
            </a:fld>
            <a:endParaRPr lang="en-US" dirty="0"/>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Seated and ready to go</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233</a:t>
            </a:fld>
            <a:endParaRPr lang="en-US" dirty="0"/>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Twenty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234</a:t>
            </a:fld>
            <a:endParaRPr lang="en-US" dirty="0"/>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Twenty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235</a:t>
            </a:fld>
            <a:endParaRPr lang="en-US" dirty="0"/>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Twenty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236</a:t>
            </a:fld>
            <a:endParaRPr lang="en-US" dirty="0"/>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Twenty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237</a:t>
            </a:fld>
            <a:endParaRPr lang="en-US" dirty="0"/>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Twenty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238</a:t>
            </a:fld>
            <a:endParaRPr lang="en-US" dirty="0"/>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Twenty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239</a:t>
            </a:fld>
            <a:endParaRPr lang="en-US" dirty="0"/>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Twenty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240</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25</a:t>
            </a:fld>
            <a:endParaRPr lang="en-US" dirty="0"/>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Twenty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241</a:t>
            </a:fld>
            <a:endParaRPr lang="en-US" dirty="0"/>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Twenty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242</a:t>
            </a:fld>
            <a:endParaRPr lang="en-US" dirty="0"/>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Twenty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243</a:t>
            </a:fld>
            <a:endParaRPr lang="en-US" dirty="0"/>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Twenty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244</a:t>
            </a:fld>
            <a:endParaRPr lang="en-US" dirty="0"/>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Twenty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245</a:t>
            </a:fld>
            <a:endParaRPr lang="en-US" dirty="0"/>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246</a:t>
            </a:fld>
            <a:endParaRPr lang="en-US" dirty="0"/>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2 minutes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247</a:t>
            </a:fld>
            <a:endParaRPr lang="en-US" dirty="0"/>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248</a:t>
            </a:fld>
            <a:endParaRPr lang="en-US" dirty="0"/>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12 seconds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249</a:t>
            </a:fld>
            <a:endParaRPr lang="en-US" dirty="0"/>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time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250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26</a:t>
            </a:fld>
            <a:endParaRPr lang="en-US" dirty="0"/>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Prep for 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251</a:t>
            </a:fld>
            <a:endParaRPr lang="en-US" dirty="0"/>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252</a:t>
            </a:fld>
            <a:endParaRPr lang="en-US" dirty="0"/>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Seated and ready to go</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253</a:t>
            </a:fld>
            <a:endParaRPr lang="en-US" dirty="0"/>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254</a:t>
            </a:fld>
            <a:endParaRPr lang="en-US" dirty="0"/>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255</a:t>
            </a:fld>
            <a:endParaRPr lang="en-US" dirty="0"/>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256</a:t>
            </a:fld>
            <a:endParaRPr lang="en-US" dirty="0"/>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257</a:t>
            </a:fld>
            <a:endParaRPr lang="en-US" dirty="0"/>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258</a:t>
            </a:fld>
            <a:endParaRPr lang="en-US" dirty="0"/>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259</a:t>
            </a:fld>
            <a:endParaRPr lang="en-US" dirty="0"/>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260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27</a:t>
            </a:fld>
            <a:endParaRPr lang="en-US" dirty="0"/>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261</a:t>
            </a:fld>
            <a:endParaRPr lang="en-US" dirty="0"/>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262</a:t>
            </a:fld>
            <a:endParaRPr lang="en-US" dirty="0"/>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263</a:t>
            </a:fld>
            <a:endParaRPr lang="en-US" dirty="0"/>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264</a:t>
            </a:fld>
            <a:endParaRPr lang="en-US" dirty="0"/>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265</a:t>
            </a:fld>
            <a:endParaRPr lang="en-US" dirty="0"/>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266</a:t>
            </a:fld>
            <a:endParaRPr lang="en-US" dirty="0"/>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267</a:t>
            </a:fld>
            <a:endParaRPr lang="en-US" dirty="0"/>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268</a:t>
            </a:fld>
            <a:endParaRPr lang="en-US" dirty="0"/>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269</a:t>
            </a:fld>
            <a:endParaRPr lang="en-US" dirty="0"/>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270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28</a:t>
            </a:fld>
            <a:endParaRPr lang="en-US" dirty="0"/>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271</a:t>
            </a:fld>
            <a:endParaRPr lang="en-US" dirty="0"/>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272</a:t>
            </a:fld>
            <a:endParaRPr lang="en-US" dirty="0"/>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273</a:t>
            </a:fld>
            <a:endParaRPr lang="en-US" dirty="0"/>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274</a:t>
            </a:fld>
            <a:endParaRPr lang="en-US" dirty="0"/>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275</a:t>
            </a:fld>
            <a:endParaRPr lang="en-US" dirty="0"/>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276</a:t>
            </a:fld>
            <a:endParaRPr lang="en-US" dirty="0"/>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277</a:t>
            </a:fld>
            <a:endParaRPr lang="en-US" dirty="0"/>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278</a:t>
            </a:fld>
            <a:endParaRPr lang="en-US" dirty="0"/>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2 minutes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279</a:t>
            </a:fld>
            <a:endParaRPr lang="en-US" dirty="0"/>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280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29</a:t>
            </a:fld>
            <a:endParaRPr lang="en-US" dirty="0"/>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12 seconds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281</a:t>
            </a:fld>
            <a:endParaRPr lang="en-US" dirty="0"/>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time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282</a:t>
            </a:fld>
            <a:endParaRPr lang="en-US" dirty="0"/>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Prep for 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283</a:t>
            </a:fld>
            <a:endParaRPr lang="en-US" dirty="0"/>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284</a:t>
            </a:fld>
            <a:endParaRPr lang="en-US" dirty="0"/>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Seated and ready to go</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285</a:t>
            </a:fld>
            <a:endParaRPr lang="en-US" dirty="0"/>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286</a:t>
            </a:fld>
            <a:endParaRPr lang="en-US" dirty="0"/>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287</a:t>
            </a:fld>
            <a:endParaRPr lang="en-US" dirty="0"/>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288</a:t>
            </a:fld>
            <a:endParaRPr lang="en-US" dirty="0"/>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289</a:t>
            </a:fld>
            <a:endParaRPr lang="en-US" dirty="0"/>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290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30</a:t>
            </a:fld>
            <a:endParaRPr lang="en-US" dirty="0"/>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291</a:t>
            </a:fld>
            <a:endParaRPr lang="en-US" dirty="0"/>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292</a:t>
            </a:fld>
            <a:endParaRPr lang="en-US" dirty="0"/>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293</a:t>
            </a:fld>
            <a:endParaRPr lang="en-US" dirty="0"/>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294</a:t>
            </a:fld>
            <a:endParaRPr lang="en-US" dirty="0"/>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295</a:t>
            </a:fld>
            <a:endParaRPr lang="en-US" dirty="0"/>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296</a:t>
            </a:fld>
            <a:endParaRPr lang="en-US" dirty="0"/>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297</a:t>
            </a:fld>
            <a:endParaRPr lang="en-US" dirty="0"/>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298</a:t>
            </a:fld>
            <a:endParaRPr lang="en-US" dirty="0"/>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299</a:t>
            </a:fld>
            <a:endParaRPr lang="en-US" dirty="0"/>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300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Kick-off warning: 12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31</a:t>
            </a:fld>
            <a:endParaRPr lang="en-US" dirty="0"/>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301</a:t>
            </a:fld>
            <a:endParaRPr lang="en-US" dirty="0"/>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302</a:t>
            </a:fld>
            <a:endParaRPr lang="en-US" dirty="0"/>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303</a:t>
            </a:fld>
            <a:endParaRPr lang="en-US" dirty="0"/>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304</a:t>
            </a:fld>
            <a:endParaRPr lang="en-US" dirty="0"/>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305</a:t>
            </a:fld>
            <a:endParaRPr lang="en-US" dirty="0"/>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306</a:t>
            </a:fld>
            <a:endParaRPr lang="en-US" dirty="0"/>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307</a:t>
            </a:fld>
            <a:endParaRPr lang="en-US" dirty="0"/>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308</a:t>
            </a:fld>
            <a:endParaRPr lang="en-US" dirty="0"/>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309</a:t>
            </a:fld>
            <a:endParaRPr lang="en-US" dirty="0"/>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310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32</a:t>
            </a:fld>
            <a:endParaRPr lang="en-US" dirty="0"/>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2 minutes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311</a:t>
            </a:fld>
            <a:endParaRPr lang="en-US" dirty="0"/>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312</a:t>
            </a:fld>
            <a:endParaRPr lang="en-US" dirty="0"/>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12 seconds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313</a:t>
            </a:fld>
            <a:endParaRPr lang="en-US" dirty="0"/>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time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314</a:t>
            </a:fld>
            <a:endParaRPr lang="en-US" dirty="0"/>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Prep for 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315</a:t>
            </a:fld>
            <a:endParaRPr lang="en-US" dirty="0"/>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316</a:t>
            </a:fld>
            <a:endParaRPr lang="en-US" dirty="0"/>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Seated and ready to go</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317</a:t>
            </a:fld>
            <a:endParaRPr lang="en-US" dirty="0"/>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318</a:t>
            </a:fld>
            <a:endParaRPr lang="en-US" dirty="0"/>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319</a:t>
            </a:fld>
            <a:endParaRPr lang="en-US" dirty="0"/>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320</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33</a:t>
            </a:fld>
            <a:endParaRPr lang="en-US" dirty="0"/>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321</a:t>
            </a:fld>
            <a:endParaRPr lang="en-US" dirty="0"/>
          </a:p>
        </p:txBody>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322</a:t>
            </a:fld>
            <a:endParaRPr lang="en-US" dirty="0"/>
          </a:p>
        </p:txBody>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323</a:t>
            </a:fld>
            <a:endParaRPr lang="en-US" dirty="0"/>
          </a:p>
        </p:txBody>
      </p:sp>
    </p:spTree>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324</a:t>
            </a:fld>
            <a:endParaRPr lang="en-US" dirty="0"/>
          </a:p>
        </p:txBody>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325</a:t>
            </a:fld>
            <a:endParaRPr lang="en-US" dirty="0"/>
          </a:p>
        </p:txBody>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326</a:t>
            </a:fld>
            <a:endParaRPr lang="en-US" dirty="0"/>
          </a:p>
        </p:txBody>
      </p:sp>
    </p:spTree>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327</a:t>
            </a:fld>
            <a:endParaRPr lang="en-US" dirty="0"/>
          </a:p>
        </p:txBody>
      </p:sp>
    </p:spTree>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328</a:t>
            </a:fld>
            <a:endParaRPr lang="en-US" dirty="0"/>
          </a:p>
        </p:txBody>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329</a:t>
            </a:fld>
            <a:endParaRPr lang="en-US" dirty="0"/>
          </a:p>
        </p:txBody>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330</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34</a:t>
            </a:fld>
            <a:endParaRPr lang="en-US" dirty="0"/>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331</a:t>
            </a:fld>
            <a:endParaRPr lang="en-US" dirty="0"/>
          </a:p>
        </p:txBody>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332</a:t>
            </a:fld>
            <a:endParaRPr lang="en-US" dirty="0"/>
          </a:p>
        </p:txBody>
      </p:sp>
    </p:spTree>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333</a:t>
            </a:fld>
            <a:endParaRPr lang="en-US" dirty="0"/>
          </a:p>
        </p:txBody>
      </p:sp>
    </p:spTree>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334</a:t>
            </a:fld>
            <a:endParaRPr lang="en-US" dirty="0"/>
          </a:p>
        </p:txBody>
      </p:sp>
    </p:spTree>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335</a:t>
            </a:fld>
            <a:endParaRPr lang="en-US" dirty="0"/>
          </a:p>
        </p:txBody>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336</a:t>
            </a:fld>
            <a:endParaRPr lang="en-US" dirty="0"/>
          </a:p>
        </p:txBody>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337</a:t>
            </a:fld>
            <a:endParaRPr lang="en-US" dirty="0"/>
          </a:p>
        </p:txBody>
      </p:sp>
    </p:spTree>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338</a:t>
            </a:fld>
            <a:endParaRPr lang="en-US" dirty="0"/>
          </a:p>
        </p:txBody>
      </p:sp>
    </p:spTree>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339</a:t>
            </a:fld>
            <a:endParaRPr lang="en-US" dirty="0"/>
          </a:p>
        </p:txBody>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340</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2 minutes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35</a:t>
            </a:fld>
            <a:endParaRPr lang="en-US" dirty="0"/>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341</a:t>
            </a:fld>
            <a:endParaRPr lang="en-US" dirty="0"/>
          </a:p>
        </p:txBody>
      </p:sp>
    </p:spTree>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342</a:t>
            </a:fld>
            <a:endParaRPr lang="en-US" dirty="0"/>
          </a:p>
        </p:txBody>
      </p:sp>
    </p:spTree>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2 minutes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343</a:t>
            </a:fld>
            <a:endParaRPr lang="en-US" dirty="0"/>
          </a:p>
        </p:txBody>
      </p:sp>
    </p:spTree>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344</a:t>
            </a:fld>
            <a:endParaRPr lang="en-US" dirty="0"/>
          </a:p>
        </p:txBody>
      </p:sp>
    </p:spTree>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12 seconds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345</a:t>
            </a:fld>
            <a:endParaRPr lang="en-US" dirty="0"/>
          </a:p>
        </p:txBody>
      </p:sp>
    </p:spTree>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time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346</a:t>
            </a:fld>
            <a:endParaRPr lang="en-US" dirty="0"/>
          </a:p>
        </p:txBody>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Prep for 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347</a:t>
            </a:fld>
            <a:endParaRPr lang="en-US" dirty="0"/>
          </a:p>
        </p:txBody>
      </p:sp>
    </p:spTree>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348</a:t>
            </a:fld>
            <a:endParaRPr lang="en-US" dirty="0"/>
          </a:p>
        </p:txBody>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Seated and ready to go</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349</a:t>
            </a:fld>
            <a:endParaRPr lang="en-US" dirty="0"/>
          </a:p>
        </p:txBody>
      </p:sp>
    </p:spTree>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350</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36</a:t>
            </a:fld>
            <a:endParaRPr lang="en-US" dirty="0"/>
          </a:p>
        </p:txBody>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351</a:t>
            </a:fld>
            <a:endParaRPr lang="en-US" dirty="0"/>
          </a:p>
        </p:txBody>
      </p:sp>
    </p:spTree>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352</a:t>
            </a:fld>
            <a:endParaRPr lang="en-US" dirty="0"/>
          </a:p>
        </p:txBody>
      </p:sp>
    </p:spTree>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353</a:t>
            </a:fld>
            <a:endParaRPr lang="en-US" dirty="0"/>
          </a:p>
        </p:txBody>
      </p:sp>
    </p:spTree>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354</a:t>
            </a:fld>
            <a:endParaRPr lang="en-US" dirty="0"/>
          </a:p>
        </p:txBody>
      </p:sp>
    </p:spTree>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355</a:t>
            </a:fld>
            <a:endParaRPr lang="en-US" dirty="0"/>
          </a:p>
        </p:txBody>
      </p:sp>
    </p:spTree>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356</a:t>
            </a:fld>
            <a:endParaRPr lang="en-US" dirty="0"/>
          </a:p>
        </p:txBody>
      </p:sp>
    </p:spTree>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357</a:t>
            </a:fld>
            <a:endParaRPr lang="en-US" dirty="0"/>
          </a:p>
        </p:txBody>
      </p:sp>
    </p:spTree>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358</a:t>
            </a:fld>
            <a:endParaRPr lang="en-US" dirty="0"/>
          </a:p>
        </p:txBody>
      </p:sp>
    </p:spTree>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359</a:t>
            </a:fld>
            <a:endParaRPr lang="en-US" dirty="0"/>
          </a:p>
        </p:txBody>
      </p:sp>
    </p:spTree>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360</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12 seconds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37</a:t>
            </a:fld>
            <a:endParaRPr lang="en-US" dirty="0"/>
          </a:p>
        </p:txBody>
      </p:sp>
    </p:spTree>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361</a:t>
            </a:fld>
            <a:endParaRPr lang="en-US" dirty="0"/>
          </a:p>
        </p:txBody>
      </p:sp>
    </p:spTree>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362</a:t>
            </a:fld>
            <a:endParaRPr lang="en-US" dirty="0"/>
          </a:p>
        </p:txBody>
      </p:sp>
    </p:spTree>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363</a:t>
            </a:fld>
            <a:endParaRPr lang="en-US" dirty="0"/>
          </a:p>
        </p:txBody>
      </p:sp>
    </p:spTree>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364</a:t>
            </a:fld>
            <a:endParaRPr lang="en-US" dirty="0"/>
          </a:p>
        </p:txBody>
      </p:sp>
    </p:spTree>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365</a:t>
            </a:fld>
            <a:endParaRPr lang="en-US" dirty="0"/>
          </a:p>
        </p:txBody>
      </p:sp>
    </p:spTree>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366</a:t>
            </a:fld>
            <a:endParaRPr lang="en-US" dirty="0"/>
          </a:p>
        </p:txBody>
      </p:sp>
    </p:spTree>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367</a:t>
            </a:fld>
            <a:endParaRPr lang="en-US" dirty="0"/>
          </a:p>
        </p:txBody>
      </p:sp>
    </p:spTree>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368</a:t>
            </a:fld>
            <a:endParaRPr lang="en-US" dirty="0"/>
          </a:p>
        </p:txBody>
      </p:sp>
    </p:spTree>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369</a:t>
            </a:fld>
            <a:endParaRPr lang="en-US" dirty="0"/>
          </a:p>
        </p:txBody>
      </p:sp>
    </p:spTree>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370</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time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38</a:t>
            </a:fld>
            <a:endParaRPr lang="en-US" dirty="0"/>
          </a:p>
        </p:txBody>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371</a:t>
            </a:fld>
            <a:endParaRPr lang="en-US" dirty="0"/>
          </a:p>
        </p:txBody>
      </p:sp>
    </p:spTree>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372</a:t>
            </a:fld>
            <a:endParaRPr lang="en-US" dirty="0"/>
          </a:p>
        </p:txBody>
      </p:sp>
    </p:spTree>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373</a:t>
            </a:fld>
            <a:endParaRPr lang="en-US" dirty="0"/>
          </a:p>
        </p:txBody>
      </p:sp>
    </p:spTree>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374</a:t>
            </a:fld>
            <a:endParaRPr lang="en-US" dirty="0"/>
          </a:p>
        </p:txBody>
      </p:sp>
    </p:spTree>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2 minutes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375</a:t>
            </a:fld>
            <a:endParaRPr lang="en-US" dirty="0"/>
          </a:p>
        </p:txBody>
      </p:sp>
    </p:spTree>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376</a:t>
            </a:fld>
            <a:endParaRPr lang="en-US" dirty="0"/>
          </a:p>
        </p:txBody>
      </p:sp>
    </p:spTree>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12 seconds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377</a:t>
            </a:fld>
            <a:endParaRPr lang="en-US" dirty="0"/>
          </a:p>
        </p:txBody>
      </p:sp>
    </p:spTree>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time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378</a:t>
            </a:fld>
            <a:endParaRPr lang="en-US" dirty="0"/>
          </a:p>
        </p:txBody>
      </p:sp>
    </p:spTree>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Prep for 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379</a:t>
            </a:fld>
            <a:endParaRPr lang="en-US" dirty="0"/>
          </a:p>
        </p:txBody>
      </p:sp>
    </p:spTree>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380</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Prep for 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39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Kick-off warning: 12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Seated and ready to go</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41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43</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44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45</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46</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47</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48</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49</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50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Kick-off warning: 12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6</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51</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52</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53</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54</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55</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56</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57</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58</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59</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60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Kick-off warning: 12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7</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61</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62</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63</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64</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65</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66</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2 minutes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67</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68</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12 seconds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69</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time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70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Kick-off warning: 12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8</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Prep for 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71</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72</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Seated and ready to go</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73</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74</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75</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76</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77</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78</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79</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80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Round beginning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9</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81</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82</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83</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84</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85</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86</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87</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88</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89</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90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10</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91</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92</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93</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94</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95</a:t>
            </a:fld>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96</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second question slide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97</a:t>
            </a:fld>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98</a:t>
            </a:fld>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2 minutes</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99</a:t>
            </a:fld>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sheet warning: 1 minute</a:t>
            </a:r>
            <a:endParaRPr lang="en-US" dirty="0"/>
          </a:p>
        </p:txBody>
      </p:sp>
      <p:sp>
        <p:nvSpPr>
          <p:cNvPr id="4" name="Slide Number Placeholder 3"/>
          <p:cNvSpPr>
            <a:spLocks noGrp="1"/>
          </p:cNvSpPr>
          <p:nvPr>
            <p:ph type="sldNum" sz="quarter" idx="10"/>
          </p:nvPr>
        </p:nvSpPr>
        <p:spPr/>
        <p:txBody>
          <a:bodyPr/>
          <a:lstStyle/>
          <a:p>
            <a:fld id="{34CD796A-E943-489C-97FB-90ADC446BE36}" type="slidenum">
              <a:rPr lang="en-US" smtClean="0"/>
              <a:pPr/>
              <a:t>100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441612-B65E-4933-8409-33A95900F122}" type="datetimeFigureOut">
              <a:rPr lang="en-US" smtClean="0"/>
              <a:pPr/>
              <a:t>11/13/2014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DD6011-DD20-4881-82E6-9AAADFA1514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441612-B65E-4933-8409-33A95900F122}" type="datetimeFigureOut">
              <a:rPr lang="en-US" smtClean="0"/>
              <a:pPr/>
              <a:t>11/13/2014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DD6011-DD20-4881-82E6-9AAADFA1514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441612-B65E-4933-8409-33A95900F122}" type="datetimeFigureOut">
              <a:rPr lang="en-US" smtClean="0"/>
              <a:pPr/>
              <a:t>11/13/2014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DD6011-DD20-4881-82E6-9AAADFA1514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441612-B65E-4933-8409-33A95900F122}" type="datetimeFigureOut">
              <a:rPr lang="en-US" smtClean="0"/>
              <a:pPr/>
              <a:t>11/13/2014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DD6011-DD20-4881-82E6-9AAADFA1514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441612-B65E-4933-8409-33A95900F122}" type="datetimeFigureOut">
              <a:rPr lang="en-US" smtClean="0"/>
              <a:pPr/>
              <a:t>11/13/2014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DD6011-DD20-4881-82E6-9AAADFA1514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441612-B65E-4933-8409-33A95900F122}" type="datetimeFigureOut">
              <a:rPr lang="en-US" smtClean="0"/>
              <a:pPr/>
              <a:t>11/13/2014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DD6011-DD20-4881-82E6-9AAADFA1514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441612-B65E-4933-8409-33A95900F122}" type="datetimeFigureOut">
              <a:rPr lang="en-US" smtClean="0"/>
              <a:pPr/>
              <a:t>11/13/2014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DD6011-DD20-4881-82E6-9AAADFA1514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441612-B65E-4933-8409-33A95900F122}" type="datetimeFigureOut">
              <a:rPr lang="en-US" smtClean="0"/>
              <a:pPr/>
              <a:t>11/13/2014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DD6011-DD20-4881-82E6-9AAADFA1514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41612-B65E-4933-8409-33A95900F122}" type="datetimeFigureOut">
              <a:rPr lang="en-US" smtClean="0"/>
              <a:pPr/>
              <a:t>11/13/2014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DD6011-DD20-4881-82E6-9AAADFA1514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441612-B65E-4933-8409-33A95900F122}" type="datetimeFigureOut">
              <a:rPr lang="en-US" smtClean="0"/>
              <a:pPr/>
              <a:t>11/13/2014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DD6011-DD20-4881-82E6-9AAADFA1514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441612-B65E-4933-8409-33A95900F122}" type="datetimeFigureOut">
              <a:rPr lang="en-US" smtClean="0"/>
              <a:pPr/>
              <a:t>11/13/2014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DD6011-DD20-4881-82E6-9AAADFA1514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41612-B65E-4933-8409-33A95900F122}" type="datetimeFigureOut">
              <a:rPr lang="en-US" smtClean="0"/>
              <a:pPr/>
              <a:t>11/13/2014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D6011-DD20-4881-82E6-9AAADFA1514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7.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9.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2.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3.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4.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5.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6.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9.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0.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3.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4.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5.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6.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9.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0.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1.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2.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3.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4.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5.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6.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7.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9.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0.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1.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2.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3.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4.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5.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6.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7.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9.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0.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1.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2.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3.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4.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5.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6.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7.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9.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0.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1.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2.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3.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4.xm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5.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6.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7.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9.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0.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1.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2.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3.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4.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5.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6.xml"/><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7.xml"/><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9.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6277190"/>
            <a:ext cx="9144000" cy="580813"/>
            <a:chOff x="0" y="6304845"/>
            <a:chExt cx="9144000" cy="553155"/>
          </a:xfrm>
        </p:grpSpPr>
        <p:sp>
          <p:nvSpPr>
            <p:cNvPr id="13" name="Rectangle 12"/>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14" name="Picture 2"/>
            <p:cNvPicPr>
              <a:picLocks noChangeAspect="1" noChangeArrowheads="1"/>
            </p:cNvPicPr>
            <p:nvPr/>
          </p:nvPicPr>
          <p:blipFill>
            <a:blip r:embed="rId2"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15" name="Title 1"/>
          <p:cNvSpPr>
            <a:spLocks noGrp="1"/>
          </p:cNvSpPr>
          <p:nvPr>
            <p:ph type="ctrTitle"/>
          </p:nvPr>
        </p:nvSpPr>
        <p:spPr>
          <a:xfrm>
            <a:off x="685800" y="1118805"/>
            <a:ext cx="7772400" cy="1470025"/>
          </a:xfrm>
        </p:spPr>
        <p:txBody>
          <a:bodyPr>
            <a:normAutofit/>
          </a:bodyPr>
          <a:lstStyle/>
          <a:p>
            <a:r>
              <a:rPr lang="en-US" dirty="0" smtClean="0">
                <a:latin typeface="Arial Black" pitchFamily="34" charset="0"/>
              </a:rPr>
              <a:t>Twelve</a:t>
            </a:r>
            <a:endParaRPr lang="en-US" dirty="0">
              <a:latin typeface="Arial Black" pitchFamily="34" charset="0"/>
            </a:endParaRPr>
          </a:p>
        </p:txBody>
      </p:sp>
      <p:sp>
        <p:nvSpPr>
          <p:cNvPr id="16" name="Subtitle 2"/>
          <p:cNvSpPr>
            <a:spLocks noGrp="1"/>
          </p:cNvSpPr>
          <p:nvPr>
            <p:ph type="subTitle" idx="1"/>
          </p:nvPr>
        </p:nvSpPr>
        <p:spPr>
          <a:xfrm>
            <a:off x="1371600" y="2438400"/>
            <a:ext cx="6400800" cy="1752600"/>
          </a:xfrm>
        </p:spPr>
        <p:txBody>
          <a:bodyPr>
            <a:noAutofit/>
          </a:bodyPr>
          <a:lstStyle/>
          <a:p>
            <a:r>
              <a:rPr lang="en-US" sz="1600" dirty="0" smtClean="0">
                <a:solidFill>
                  <a:schemeClr val="tx1"/>
                </a:solidFill>
                <a:latin typeface="Arial" pitchFamily="34" charset="0"/>
                <a:cs typeface="Arial" pitchFamily="34" charset="0"/>
              </a:rPr>
              <a:t>Middle School Regional</a:t>
            </a:r>
          </a:p>
          <a:p>
            <a:r>
              <a:rPr lang="en-US" sz="1600" dirty="0" smtClean="0">
                <a:solidFill>
                  <a:schemeClr val="tx1"/>
                </a:solidFill>
                <a:latin typeface="Arial" pitchFamily="34" charset="0"/>
                <a:cs typeface="Arial" pitchFamily="34" charset="0"/>
              </a:rPr>
              <a:t>November 22, 2014</a:t>
            </a:r>
          </a:p>
          <a:p>
            <a:endParaRPr lang="en-US" sz="1600" dirty="0" smtClean="0">
              <a:solidFill>
                <a:schemeClr val="tx1"/>
              </a:solidFill>
              <a:latin typeface="Arial" pitchFamily="34" charset="0"/>
              <a:cs typeface="Arial" pitchFamily="34" charset="0"/>
            </a:endParaRPr>
          </a:p>
          <a:p>
            <a:endParaRPr lang="en-US" sz="1600" dirty="0" smtClean="0">
              <a:solidFill>
                <a:schemeClr val="tx1"/>
              </a:solidFill>
              <a:latin typeface="Arial" pitchFamily="34" charset="0"/>
              <a:cs typeface="Arial" pitchFamily="34" charset="0"/>
            </a:endParaRPr>
          </a:p>
          <a:p>
            <a:r>
              <a:rPr lang="en-US" sz="1400" i="1" dirty="0" smtClean="0">
                <a:solidFill>
                  <a:schemeClr val="tx2"/>
                </a:solidFill>
                <a:latin typeface="Arial" pitchFamily="34" charset="0"/>
                <a:cs typeface="Arial" pitchFamily="34" charset="0"/>
              </a:rPr>
              <a:t>Presented By</a:t>
            </a:r>
          </a:p>
          <a:p>
            <a:r>
              <a:rPr lang="en-US" sz="1600" b="1" dirty="0" smtClean="0">
                <a:solidFill>
                  <a:schemeClr val="tx1"/>
                </a:solidFill>
                <a:latin typeface="Arial" pitchFamily="34" charset="0"/>
                <a:cs typeface="Arial" pitchFamily="34" charset="0"/>
              </a:rPr>
              <a:t>North Carolina Association for Scholastic Activities</a:t>
            </a:r>
            <a:endParaRPr lang="en-US" sz="16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 </a:t>
            </a:r>
          </a:p>
          <a:p>
            <a:pPr marL="228600" indent="0">
              <a:buNone/>
            </a:pPr>
            <a:r>
              <a:rPr lang="en-US" sz="2800" dirty="0" err="1" smtClean="0">
                <a:latin typeface="Arial Black" pitchFamily="34" charset="0"/>
              </a:rPr>
              <a:t>Bacteriophages</a:t>
            </a:r>
            <a:r>
              <a:rPr lang="en-US" sz="2800" dirty="0" smtClean="0">
                <a:latin typeface="Arial Black" pitchFamily="34" charset="0"/>
              </a:rPr>
              <a:t> are examples of these organisms that attack bacteria. What class of infectious agents includes hepatitis B, HIV, and smallpox?</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 </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
        <p:nvSpPr>
          <p:cNvPr id="2099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 Minute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Tree>
  </p:cSld>
  <p:clrMapOvr>
    <a:masterClrMapping/>
  </p:clrMapOvr>
  <p:transition advClick="0" advTm="4800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12 Seconds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Tree>
  </p:cSld>
  <p:clrMapOvr>
    <a:masterClrMapping/>
  </p:clrMapOvr>
  <p:transition advClick="0" advTm="1200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TIME</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Pencils Down.</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Answer sheets will now be collected.</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19600"/>
          </a:xfrm>
        </p:spPr>
        <p:txBody>
          <a:bodyPr numCol="1">
            <a:normAutofit fontScale="85000" lnSpcReduction="20000"/>
          </a:bodyPr>
          <a:lstStyle/>
          <a:p>
            <a:pPr marL="228600" indent="0">
              <a:buNone/>
            </a:pPr>
            <a:r>
              <a:rPr lang="en-US" sz="3000" dirty="0" smtClean="0">
                <a:latin typeface="Arial Black" pitchFamily="34" charset="0"/>
              </a:rPr>
              <a:t>Answers for Writing questions follow on next slide.</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Advance once all answer sheets have been collected.</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Group C Students may return to their team.</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Group D Students may be seated.</a:t>
            </a:r>
          </a:p>
          <a:p>
            <a:pPr marL="228600" indent="0">
              <a:buNone/>
            </a:pPr>
            <a:r>
              <a:rPr lang="en-US" sz="3000" dirty="0" smtClean="0">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72000"/>
          </a:xfrm>
        </p:spPr>
        <p:txBody>
          <a:bodyPr numCol="1">
            <a:noAutofit/>
          </a:bodyPr>
          <a:lstStyle/>
          <a:p>
            <a:pPr marL="0" indent="0">
              <a:lnSpc>
                <a:spcPct val="80000"/>
              </a:lnSpc>
              <a:spcBef>
                <a:spcPts val="0"/>
              </a:spcBef>
              <a:buNone/>
            </a:pPr>
            <a:r>
              <a:rPr lang="en-US" sz="2100" dirty="0" smtClean="0">
                <a:latin typeface="Arial Black" pitchFamily="34" charset="0"/>
              </a:rPr>
              <a:t>Answers</a:t>
            </a:r>
          </a:p>
          <a:p>
            <a:pPr marL="0" indent="457200">
              <a:lnSpc>
                <a:spcPct val="80000"/>
              </a:lnSpc>
              <a:spcBef>
                <a:spcPts val="0"/>
              </a:spcBef>
              <a:buFont typeface="+mj-lt"/>
              <a:buAutoNum type="arabicPeriod"/>
            </a:pPr>
            <a:r>
              <a:rPr lang="en-US" sz="2100" dirty="0" smtClean="0">
                <a:latin typeface="Arial Black" pitchFamily="34" charset="0"/>
              </a:rPr>
              <a:t> </a:t>
            </a:r>
            <a:r>
              <a:rPr lang="en-US" sz="2400" b="1" u="sng" dirty="0" smtClean="0">
                <a:latin typeface="Arial Black" pitchFamily="34" charset="0"/>
              </a:rPr>
              <a:t>Alliteration</a:t>
            </a:r>
            <a:endParaRPr lang="en-US" sz="2100" dirty="0" smtClean="0">
              <a:latin typeface="Arial Black" pitchFamily="34" charset="0"/>
            </a:endParaRPr>
          </a:p>
          <a:p>
            <a:pPr marL="457200" indent="-457200">
              <a:spcBef>
                <a:spcPts val="0"/>
              </a:spcBef>
              <a:buFont typeface="+mj-lt"/>
              <a:buAutoNum type="arabicPeriod"/>
            </a:pPr>
            <a:r>
              <a:rPr lang="en-US" sz="2100" dirty="0" smtClean="0">
                <a:latin typeface="Arial Black" pitchFamily="34" charset="0"/>
              </a:rPr>
              <a:t> </a:t>
            </a:r>
            <a:r>
              <a:rPr lang="en-US" sz="2400" b="1" u="sng" dirty="0" smtClean="0">
                <a:latin typeface="Arial Black" pitchFamily="34" charset="0"/>
              </a:rPr>
              <a:t>Gerund</a:t>
            </a:r>
            <a:endParaRPr lang="en-US" sz="2100" dirty="0" smtClean="0">
              <a:latin typeface="Arial Black" pitchFamily="34" charset="0"/>
            </a:endParaRPr>
          </a:p>
          <a:p>
            <a:pPr marL="457200" indent="-457200">
              <a:spcBef>
                <a:spcPts val="0"/>
              </a:spcBef>
              <a:buFont typeface="+mj-lt"/>
              <a:buAutoNum type="arabicPeriod"/>
            </a:pPr>
            <a:r>
              <a:rPr lang="en-US" sz="2100" dirty="0" smtClean="0">
                <a:latin typeface="Arial Black" pitchFamily="34" charset="0"/>
              </a:rPr>
              <a:t> </a:t>
            </a:r>
            <a:r>
              <a:rPr lang="en-US" sz="2400" b="1" u="sng" dirty="0" smtClean="0">
                <a:latin typeface="Arial Black" pitchFamily="34" charset="0"/>
              </a:rPr>
              <a:t>Couplet</a:t>
            </a:r>
            <a:endParaRPr lang="en-US" sz="2100" dirty="0" smtClean="0">
              <a:latin typeface="Arial Black" pitchFamily="34" charset="0"/>
            </a:endParaRPr>
          </a:p>
          <a:p>
            <a:pPr marL="457200" indent="-457200">
              <a:spcBef>
                <a:spcPts val="0"/>
              </a:spcBef>
              <a:buFont typeface="+mj-lt"/>
              <a:buAutoNum type="arabicPeriod"/>
            </a:pPr>
            <a:r>
              <a:rPr lang="en-US" sz="2100" dirty="0" smtClean="0">
                <a:latin typeface="Arial Black" pitchFamily="34" charset="0"/>
              </a:rPr>
              <a:t> </a:t>
            </a:r>
            <a:r>
              <a:rPr lang="en-US" sz="2400" b="1" u="sng" dirty="0" smtClean="0">
                <a:latin typeface="Arial Black" pitchFamily="34" charset="0"/>
              </a:rPr>
              <a:t>Noun</a:t>
            </a:r>
            <a:endParaRPr lang="en-US" sz="2100" dirty="0" smtClean="0">
              <a:latin typeface="Arial Black" pitchFamily="34" charset="0"/>
            </a:endParaRPr>
          </a:p>
          <a:p>
            <a:pPr marL="457200" indent="-457200">
              <a:spcBef>
                <a:spcPts val="0"/>
              </a:spcBef>
              <a:buFont typeface="+mj-lt"/>
              <a:buAutoNum type="arabicPeriod"/>
            </a:pPr>
            <a:r>
              <a:rPr lang="en-US" sz="2100" dirty="0" smtClean="0">
                <a:latin typeface="Arial Black" pitchFamily="34" charset="0"/>
              </a:rPr>
              <a:t> </a:t>
            </a:r>
            <a:r>
              <a:rPr lang="en-US" sz="2400" b="1" u="sng" dirty="0" smtClean="0">
                <a:latin typeface="Arial Black" pitchFamily="34" charset="0"/>
              </a:rPr>
              <a:t>Monologue</a:t>
            </a:r>
            <a:endParaRPr lang="en-US" sz="2100" b="1" u="sng" dirty="0" smtClean="0">
              <a:latin typeface="Arial Black" pitchFamily="34" charset="0"/>
            </a:endParaRPr>
          </a:p>
          <a:p>
            <a:pPr marL="457200" indent="-457200">
              <a:spcBef>
                <a:spcPts val="0"/>
              </a:spcBef>
              <a:buFont typeface="+mj-lt"/>
              <a:buAutoNum type="arabicPeriod"/>
            </a:pPr>
            <a:r>
              <a:rPr lang="en-US" sz="2100" dirty="0" smtClean="0">
                <a:latin typeface="Arial Black" pitchFamily="34" charset="0"/>
              </a:rPr>
              <a:t> </a:t>
            </a:r>
            <a:r>
              <a:rPr lang="en-US" sz="2400" b="1" u="sng" dirty="0" smtClean="0">
                <a:latin typeface="Arial Black" pitchFamily="34" charset="0"/>
              </a:rPr>
              <a:t>Tense</a:t>
            </a:r>
            <a:endParaRPr lang="en-US" sz="2100" dirty="0" smtClean="0">
              <a:latin typeface="Arial Black" pitchFamily="34" charset="0"/>
            </a:endParaRPr>
          </a:p>
          <a:p>
            <a:pPr marL="457200" indent="-457200">
              <a:spcBef>
                <a:spcPts val="0"/>
              </a:spcBef>
              <a:buFont typeface="+mj-lt"/>
              <a:buAutoNum type="arabicPeriod"/>
            </a:pPr>
            <a:r>
              <a:rPr lang="en-US" sz="2100" dirty="0" smtClean="0">
                <a:latin typeface="Arial Black" pitchFamily="34" charset="0"/>
              </a:rPr>
              <a:t> </a:t>
            </a:r>
            <a:r>
              <a:rPr lang="en-US" sz="2400" b="1" u="sng" dirty="0" smtClean="0">
                <a:latin typeface="Arial Black" pitchFamily="34" charset="0"/>
              </a:rPr>
              <a:t>Flashback</a:t>
            </a:r>
            <a:endParaRPr lang="en-US" sz="2100" b="1" u="sng" dirty="0" smtClean="0">
              <a:latin typeface="Arial Black" pitchFamily="34" charset="0"/>
            </a:endParaRPr>
          </a:p>
          <a:p>
            <a:pPr marL="457200" indent="-457200">
              <a:spcBef>
                <a:spcPts val="0"/>
              </a:spcBef>
              <a:buFont typeface="+mj-lt"/>
              <a:buAutoNum type="arabicPeriod"/>
            </a:pPr>
            <a:r>
              <a:rPr lang="en-US" sz="2100" dirty="0" smtClean="0">
                <a:latin typeface="Arial Black" pitchFamily="34" charset="0"/>
              </a:rPr>
              <a:t> </a:t>
            </a:r>
            <a:r>
              <a:rPr lang="en-US" sz="2400" b="1" u="sng" dirty="0" smtClean="0">
                <a:latin typeface="Arial Black" pitchFamily="34" charset="0"/>
              </a:rPr>
              <a:t>Thesaurus</a:t>
            </a:r>
            <a:endParaRPr lang="en-US" sz="2100" b="1" u="sng" dirty="0" smtClean="0">
              <a:latin typeface="Arial Black" pitchFamily="34" charset="0"/>
            </a:endParaRPr>
          </a:p>
          <a:p>
            <a:pPr marL="457200" indent="-457200">
              <a:spcBef>
                <a:spcPts val="0"/>
              </a:spcBef>
              <a:buFont typeface="+mj-lt"/>
              <a:buAutoNum type="arabicPeriod"/>
            </a:pPr>
            <a:r>
              <a:rPr lang="en-US" sz="2100" dirty="0" smtClean="0">
                <a:latin typeface="Arial Black" pitchFamily="34" charset="0"/>
              </a:rPr>
              <a:t> </a:t>
            </a:r>
            <a:r>
              <a:rPr lang="en-US" sz="2400" b="1" u="sng" dirty="0" smtClean="0">
                <a:latin typeface="Arial Black" pitchFamily="34" charset="0"/>
              </a:rPr>
              <a:t>Genre</a:t>
            </a:r>
            <a:endParaRPr lang="en-US" sz="2100" b="1" u="sng" dirty="0" smtClean="0">
              <a:latin typeface="Arial Black" pitchFamily="34" charset="0"/>
            </a:endParaRPr>
          </a:p>
          <a:p>
            <a:pPr marL="457200" indent="-457200">
              <a:spcBef>
                <a:spcPts val="0"/>
              </a:spcBef>
              <a:buFont typeface="+mj-lt"/>
              <a:buAutoNum type="arabicPeriod"/>
            </a:pPr>
            <a:r>
              <a:rPr lang="en-US" sz="2100" dirty="0" smtClean="0">
                <a:latin typeface="Arial Black" pitchFamily="34" charset="0"/>
              </a:rPr>
              <a:t> </a:t>
            </a:r>
            <a:r>
              <a:rPr lang="en-US" sz="2400" b="1" u="sng" dirty="0" smtClean="0">
                <a:latin typeface="Arial Black" pitchFamily="34" charset="0"/>
              </a:rPr>
              <a:t>Acronym</a:t>
            </a:r>
            <a:endParaRPr lang="en-US" sz="2100" b="1" u="sng" dirty="0" smtClean="0">
              <a:latin typeface="Arial Black" pitchFamily="34" charset="0"/>
            </a:endParaRPr>
          </a:p>
          <a:p>
            <a:pPr marL="457200" indent="-457200">
              <a:spcBef>
                <a:spcPts val="0"/>
              </a:spcBef>
              <a:buFont typeface="+mj-lt"/>
              <a:buAutoNum type="arabicPeriod"/>
            </a:pPr>
            <a:r>
              <a:rPr lang="en-US" sz="2100" dirty="0" smtClean="0">
                <a:latin typeface="Arial Black" pitchFamily="34" charset="0"/>
              </a:rPr>
              <a:t> </a:t>
            </a:r>
            <a:r>
              <a:rPr lang="en-US" sz="2400" b="1" u="sng" dirty="0" smtClean="0">
                <a:latin typeface="Arial Black" pitchFamily="34" charset="0"/>
              </a:rPr>
              <a:t>Preposition</a:t>
            </a:r>
            <a:endParaRPr lang="en-US" sz="2100" dirty="0" smtClean="0">
              <a:latin typeface="Arial Black" pitchFamily="34" charset="0"/>
            </a:endParaRPr>
          </a:p>
          <a:p>
            <a:pPr marL="457200" indent="-457200">
              <a:spcBef>
                <a:spcPts val="0"/>
              </a:spcBef>
              <a:buFont typeface="+mj-lt"/>
              <a:buAutoNum type="arabicPeriod"/>
            </a:pPr>
            <a:r>
              <a:rPr lang="en-US" sz="2100" dirty="0" smtClean="0">
                <a:latin typeface="Arial Black" pitchFamily="34" charset="0"/>
              </a:rPr>
              <a:t> </a:t>
            </a:r>
            <a:r>
              <a:rPr lang="en-US" sz="2400" b="1" u="sng" dirty="0" smtClean="0">
                <a:latin typeface="Arial Black" pitchFamily="34" charset="0"/>
              </a:rPr>
              <a:t>Simile</a:t>
            </a:r>
            <a:endParaRPr lang="en-US" sz="2100" dirty="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PE / Sports</a:t>
            </a:r>
            <a:endParaRPr lang="en-US" sz="3600" dirty="0"/>
          </a:p>
        </p:txBody>
      </p:sp>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Group D Students are seated and ready to begin.</a:t>
            </a: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a:t>
            </a:r>
          </a:p>
          <a:p>
            <a:pPr marL="228600" indent="0">
              <a:buNone/>
            </a:pPr>
            <a:r>
              <a:rPr lang="en-US" sz="2800" dirty="0" smtClean="0">
                <a:latin typeface="Arial Black" pitchFamily="34" charset="0"/>
              </a:rPr>
              <a:t>What is the term for a play in baseball in which two outs are recorded during the same continuous playing action?</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PE / Sports </a:t>
            </a:r>
            <a:endParaRPr lang="en-US" sz="3600" dirty="0"/>
          </a:p>
        </p:txBody>
      </p:sp>
      <p:pic>
        <p:nvPicPr>
          <p:cNvPr id="21299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657599"/>
            <a:ext cx="3276600" cy="2561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378967"/>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a:t>
            </a:r>
          </a:p>
          <a:p>
            <a:pPr marL="228600" indent="0">
              <a:buNone/>
            </a:pPr>
            <a:r>
              <a:rPr lang="en-US" sz="2800" dirty="0" smtClean="0">
                <a:latin typeface="Arial Black" pitchFamily="34" charset="0"/>
              </a:rPr>
              <a:t>What is the term for a play in baseball in which two outs are recorded during the same continuous playing action?</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PE / Sports </a:t>
            </a:r>
            <a:endParaRPr lang="en-US" sz="3600" dirty="0"/>
          </a:p>
        </p:txBody>
      </p:sp>
      <p:pic>
        <p:nvPicPr>
          <p:cNvPr id="21299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657599"/>
            <a:ext cx="3276600" cy="2561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684344"/>
      </p:ext>
    </p:extLst>
  </p:cSld>
  <p:clrMapOvr>
    <a:masterClrMapping/>
  </p:clrMapOvr>
  <p:transition advClick="0" advTm="500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#2: </a:t>
            </a:r>
          </a:p>
          <a:p>
            <a:pPr marL="228600" indent="0">
              <a:buNone/>
            </a:pPr>
            <a:r>
              <a:rPr lang="en-US" sz="2800" dirty="0" err="1" smtClean="0">
                <a:latin typeface="Arial Black" pitchFamily="34" charset="0"/>
              </a:rPr>
              <a:t>Nephrons</a:t>
            </a:r>
            <a:r>
              <a:rPr lang="en-US" sz="2800" dirty="0" smtClean="0">
                <a:latin typeface="Arial Black" pitchFamily="34" charset="0"/>
              </a:rPr>
              <a:t> are the functional units of what paired organs that excrete urea to produce urine?</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 </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endParaRPr lang="en-US" sz="3600" dirty="0" smtClean="0">
              <a:solidFill>
                <a:schemeClr val="bg1"/>
              </a:solidFill>
              <a:latin typeface="Arial Black" pitchFamily="34" charset="0"/>
            </a:endParaRPr>
          </a:p>
          <a:p>
            <a:r>
              <a:rPr lang="en-US" sz="3600" dirty="0" smtClean="0">
                <a:solidFill>
                  <a:schemeClr val="bg1"/>
                </a:solidFill>
                <a:latin typeface="Arial Black" pitchFamily="34" charset="0"/>
              </a:rPr>
              <a:t>Round 4: PE / Sports </a:t>
            </a:r>
            <a:endParaRPr lang="en-US" sz="3600" dirty="0" smtClean="0"/>
          </a:p>
          <a:p>
            <a:endParaRPr lang="en-US" sz="3600" dirty="0"/>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#2: </a:t>
            </a:r>
          </a:p>
          <a:p>
            <a:pPr marL="228600" indent="0">
              <a:buNone/>
            </a:pPr>
            <a:r>
              <a:rPr lang="en-US" sz="2800" dirty="0" err="1" smtClean="0">
                <a:latin typeface="Arial Black" pitchFamily="34" charset="0"/>
              </a:rPr>
              <a:t>Nephrons</a:t>
            </a:r>
            <a:r>
              <a:rPr lang="en-US" sz="2800" dirty="0" smtClean="0">
                <a:latin typeface="Arial Black" pitchFamily="34" charset="0"/>
              </a:rPr>
              <a:t> are the functional units of what paired organs that excrete urea to produce urine?</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endParaRPr lang="en-US" sz="3600" dirty="0" smtClean="0">
              <a:solidFill>
                <a:schemeClr val="bg1"/>
              </a:solidFill>
              <a:latin typeface="Arial Black" pitchFamily="34" charset="0"/>
            </a:endParaRPr>
          </a:p>
          <a:p>
            <a:r>
              <a:rPr lang="en-US" sz="3600" dirty="0" smtClean="0">
                <a:solidFill>
                  <a:schemeClr val="bg1"/>
                </a:solidFill>
                <a:latin typeface="Arial Black" pitchFamily="34" charset="0"/>
              </a:rPr>
              <a:t>Round 4: PE / Sports </a:t>
            </a:r>
            <a:endParaRPr lang="en-US" sz="3600" dirty="0" smtClean="0"/>
          </a:p>
          <a:p>
            <a:endParaRPr lang="en-US" sz="3600" dirty="0"/>
          </a:p>
        </p:txBody>
      </p:sp>
    </p:spTree>
  </p:cSld>
  <p:clrMapOvr>
    <a:masterClrMapping/>
  </p:clrMapOvr>
  <p:transition advClick="0"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 </a:t>
            </a:r>
          </a:p>
          <a:p>
            <a:pPr marL="228600" indent="0">
              <a:buNone/>
            </a:pPr>
            <a:r>
              <a:rPr lang="en-US" sz="2800" dirty="0" err="1" smtClean="0">
                <a:latin typeface="Arial Black" pitchFamily="34" charset="0"/>
              </a:rPr>
              <a:t>Bacteriophages</a:t>
            </a:r>
            <a:r>
              <a:rPr lang="en-US" sz="2800" dirty="0" smtClean="0">
                <a:latin typeface="Arial Black" pitchFamily="34" charset="0"/>
              </a:rPr>
              <a:t> are examples of these organisms that attack bacteria. What class of infectious agents includes hepatitis B, HIV, and smallpox?</a:t>
            </a:r>
          </a:p>
          <a:p>
            <a:pPr marL="228600" indent="0">
              <a:buNone/>
            </a:pPr>
            <a:r>
              <a:rPr lang="en-US" sz="2800" dirty="0" smtClean="0">
                <a:latin typeface="Arial Black" pitchFamily="34" charset="0"/>
              </a:rPr>
              <a:t> </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
        <p:nvSpPr>
          <p:cNvPr id="2099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advClick="0" advTm="500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#3: </a:t>
            </a:r>
          </a:p>
          <a:p>
            <a:pPr marL="228600" indent="0">
              <a:buNone/>
            </a:pPr>
            <a:r>
              <a:rPr lang="en-US" sz="2800" dirty="0" smtClean="0">
                <a:latin typeface="Arial Black" pitchFamily="34" charset="0"/>
              </a:rPr>
              <a:t>What racket sport is played by two athletes who hit a shuttlecock?</a:t>
            </a:r>
          </a:p>
          <a:p>
            <a:pPr marL="228600" indent="0">
              <a:buNone/>
            </a:pPr>
            <a:r>
              <a:rPr lang="en-US" sz="2800" dirty="0" smtClean="0">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endParaRPr lang="en-US" sz="3600" dirty="0" smtClean="0">
              <a:solidFill>
                <a:schemeClr val="bg1"/>
              </a:solidFill>
              <a:latin typeface="Arial Black" pitchFamily="34" charset="0"/>
            </a:endParaRPr>
          </a:p>
          <a:p>
            <a:r>
              <a:rPr lang="en-US" sz="3600" dirty="0" smtClean="0">
                <a:solidFill>
                  <a:schemeClr val="bg1"/>
                </a:solidFill>
                <a:latin typeface="Arial Black" pitchFamily="34" charset="0"/>
              </a:rPr>
              <a:t>Round 4: PE / Sports </a:t>
            </a:r>
            <a:endParaRPr lang="en-US" sz="3600" dirty="0" smtClean="0"/>
          </a:p>
          <a:p>
            <a:endParaRPr lang="en-US" sz="3600" dirty="0"/>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#3: </a:t>
            </a:r>
          </a:p>
          <a:p>
            <a:pPr marL="228600" indent="0">
              <a:buNone/>
            </a:pPr>
            <a:r>
              <a:rPr lang="en-US" sz="2800" dirty="0" smtClean="0">
                <a:latin typeface="Arial Black" pitchFamily="34" charset="0"/>
              </a:rPr>
              <a:t>What racket sport is played by two athletes who hit a shuttlecock?</a:t>
            </a:r>
          </a:p>
          <a:p>
            <a:pPr marL="228600" indent="0">
              <a:buNone/>
            </a:pPr>
            <a:r>
              <a:rPr lang="en-US" sz="2800" dirty="0" smtClean="0">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endParaRPr lang="en-US" sz="3600" dirty="0" smtClean="0">
              <a:solidFill>
                <a:schemeClr val="bg1"/>
              </a:solidFill>
              <a:latin typeface="Arial Black" pitchFamily="34" charset="0"/>
            </a:endParaRPr>
          </a:p>
          <a:p>
            <a:r>
              <a:rPr lang="en-US" sz="3600" dirty="0" smtClean="0">
                <a:solidFill>
                  <a:schemeClr val="bg1"/>
                </a:solidFill>
                <a:latin typeface="Arial Black" pitchFamily="34" charset="0"/>
              </a:rPr>
              <a:t>Round 4: PE / Sports </a:t>
            </a:r>
            <a:endParaRPr lang="en-US" sz="3600" dirty="0" smtClean="0"/>
          </a:p>
          <a:p>
            <a:endParaRPr lang="en-US" sz="3600" dirty="0"/>
          </a:p>
        </p:txBody>
      </p:sp>
    </p:spTree>
  </p:cSld>
  <p:clrMapOvr>
    <a:masterClrMapping/>
  </p:clrMapOvr>
  <p:transition advClick="0" advTm="5000"/>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#4: </a:t>
            </a:r>
          </a:p>
          <a:p>
            <a:pPr marL="228600" indent="0">
              <a:buNone/>
            </a:pPr>
            <a:r>
              <a:rPr lang="en-US" sz="2800" dirty="0" smtClean="0">
                <a:latin typeface="Arial Black" pitchFamily="34" charset="0"/>
              </a:rPr>
              <a:t>What hormone responsible for the “fight or flight” reflex is produced by a namesake gland?</a:t>
            </a:r>
          </a:p>
          <a:p>
            <a:pPr marL="228600" indent="0">
              <a:buNone/>
            </a:pPr>
            <a:r>
              <a:rPr lang="en-US" sz="2800" dirty="0" smtClean="0">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endParaRPr lang="en-US" sz="3600" dirty="0" smtClean="0">
              <a:solidFill>
                <a:schemeClr val="bg1"/>
              </a:solidFill>
              <a:latin typeface="Arial Black" pitchFamily="34" charset="0"/>
            </a:endParaRPr>
          </a:p>
          <a:p>
            <a:r>
              <a:rPr lang="en-US" sz="3600" dirty="0" smtClean="0">
                <a:solidFill>
                  <a:schemeClr val="bg1"/>
                </a:solidFill>
                <a:latin typeface="Arial Black" pitchFamily="34" charset="0"/>
              </a:rPr>
              <a:t>Round 4: PE / Sports </a:t>
            </a:r>
            <a:endParaRPr lang="en-US" sz="3600" dirty="0" smtClean="0"/>
          </a:p>
          <a:p>
            <a:endParaRPr lang="en-US" sz="3600" dirty="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#4: </a:t>
            </a:r>
          </a:p>
          <a:p>
            <a:pPr marL="228600" indent="0">
              <a:buNone/>
            </a:pPr>
            <a:r>
              <a:rPr lang="en-US" sz="2800" dirty="0" smtClean="0">
                <a:latin typeface="Arial Black" pitchFamily="34" charset="0"/>
              </a:rPr>
              <a:t>What hormone responsible for the “fight or flight” reflex is produced by a namesake gland?</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endParaRPr lang="en-US" sz="3600" dirty="0" smtClean="0">
              <a:solidFill>
                <a:schemeClr val="bg1"/>
              </a:solidFill>
              <a:latin typeface="Arial Black" pitchFamily="34" charset="0"/>
            </a:endParaRPr>
          </a:p>
          <a:p>
            <a:r>
              <a:rPr lang="en-US" sz="3600" dirty="0" smtClean="0">
                <a:solidFill>
                  <a:schemeClr val="bg1"/>
                </a:solidFill>
                <a:latin typeface="Arial Black" pitchFamily="34" charset="0"/>
              </a:rPr>
              <a:t>Round 4: PE / Sports </a:t>
            </a:r>
            <a:endParaRPr lang="en-US" sz="3600" dirty="0" smtClean="0"/>
          </a:p>
          <a:p>
            <a:endParaRPr lang="en-US" sz="3600" dirty="0"/>
          </a:p>
        </p:txBody>
      </p:sp>
    </p:spTree>
  </p:cSld>
  <p:clrMapOvr>
    <a:masterClrMapping/>
  </p:clrMapOvr>
  <p:transition advClick="0" advTm="5000"/>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#5: </a:t>
            </a:r>
          </a:p>
          <a:p>
            <a:pPr marL="228600" indent="0">
              <a:buNone/>
            </a:pPr>
            <a:r>
              <a:rPr lang="en-US" sz="2800" dirty="0" smtClean="0">
                <a:latin typeface="Arial Black" pitchFamily="34" charset="0"/>
              </a:rPr>
              <a:t>What position in football stands behind and supports the defensive ends and defensive tackles?</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endParaRPr lang="en-US" sz="3600" dirty="0" smtClean="0">
              <a:solidFill>
                <a:schemeClr val="bg1"/>
              </a:solidFill>
              <a:latin typeface="Arial Black" pitchFamily="34" charset="0"/>
            </a:endParaRPr>
          </a:p>
          <a:p>
            <a:r>
              <a:rPr lang="en-US" sz="3600" dirty="0" smtClean="0">
                <a:solidFill>
                  <a:schemeClr val="bg1"/>
                </a:solidFill>
                <a:latin typeface="Arial Black" pitchFamily="34" charset="0"/>
              </a:rPr>
              <a:t>Round 4: PE / Sports </a:t>
            </a:r>
            <a:endParaRPr lang="en-US" sz="3600" dirty="0" smtClean="0"/>
          </a:p>
          <a:p>
            <a:endParaRPr lang="en-US" sz="3600" dirty="0"/>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#5: </a:t>
            </a:r>
          </a:p>
          <a:p>
            <a:pPr marL="228600" indent="0">
              <a:buNone/>
            </a:pPr>
            <a:r>
              <a:rPr lang="en-US" sz="2800" dirty="0" smtClean="0">
                <a:latin typeface="Arial Black" pitchFamily="34" charset="0"/>
              </a:rPr>
              <a:t>What position in football stands behind and supports the defensive ends and defensive tackles?</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endParaRPr lang="en-US" sz="3600" dirty="0" smtClean="0">
              <a:solidFill>
                <a:schemeClr val="bg1"/>
              </a:solidFill>
              <a:latin typeface="Arial Black" pitchFamily="34" charset="0"/>
            </a:endParaRPr>
          </a:p>
          <a:p>
            <a:r>
              <a:rPr lang="en-US" sz="3600" dirty="0" smtClean="0">
                <a:solidFill>
                  <a:schemeClr val="bg1"/>
                </a:solidFill>
                <a:latin typeface="Arial Black" pitchFamily="34" charset="0"/>
              </a:rPr>
              <a:t>Round 4: PE / Sports </a:t>
            </a:r>
            <a:endParaRPr lang="en-US" sz="3600" dirty="0" smtClean="0"/>
          </a:p>
          <a:p>
            <a:endParaRPr lang="en-US" sz="3600" dirty="0"/>
          </a:p>
        </p:txBody>
      </p:sp>
    </p:spTree>
  </p:cSld>
  <p:clrMapOvr>
    <a:masterClrMapping/>
  </p:clrMapOvr>
  <p:transition advClick="0" advTm="5000"/>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#6: </a:t>
            </a:r>
          </a:p>
          <a:p>
            <a:pPr marL="228600" indent="0">
              <a:buNone/>
            </a:pPr>
            <a:r>
              <a:rPr lang="en-US" sz="2800" dirty="0" smtClean="0">
                <a:latin typeface="Arial Black" pitchFamily="34" charset="0"/>
              </a:rPr>
              <a:t>For his work investigating a cholera outbreak in London, John Snow is credited with inventing what field of study which examines how diseases spread?</a:t>
            </a:r>
            <a:endParaRPr lang="en-US" sz="28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PE / Sports </a:t>
            </a:r>
            <a:endParaRPr lang="en-US" sz="3600" dirty="0"/>
          </a:p>
        </p:txBody>
      </p:sp>
      <p:sp>
        <p:nvSpPr>
          <p:cNvPr id="11171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1718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#6: </a:t>
            </a:r>
          </a:p>
          <a:p>
            <a:pPr marL="228600" indent="0">
              <a:buNone/>
            </a:pPr>
            <a:r>
              <a:rPr lang="en-US" sz="2800" dirty="0" smtClean="0">
                <a:latin typeface="Arial Black" pitchFamily="34" charset="0"/>
              </a:rPr>
              <a:t>For his work investigating a cholera outbreak in London, John Snow is credited with inventing what field of study which examines how diseases spread?</a:t>
            </a:r>
          </a:p>
          <a:p>
            <a:pPr marL="228600" indent="0">
              <a:buNone/>
            </a:pPr>
            <a:r>
              <a:rPr lang="en-US" sz="2800" dirty="0" smtClean="0">
                <a:latin typeface="Arial Black" pitchFamily="34" charset="0"/>
              </a:rPr>
              <a:t> </a:t>
            </a:r>
          </a:p>
          <a:p>
            <a:pPr marL="228600" indent="0">
              <a:buNone/>
            </a:pPr>
            <a:endParaRPr lang="en-US" sz="28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PE / Sports </a:t>
            </a:r>
            <a:endParaRPr lang="en-US" sz="3600" dirty="0"/>
          </a:p>
        </p:txBody>
      </p:sp>
      <p:sp>
        <p:nvSpPr>
          <p:cNvPr id="11171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1718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advClick="0" advTm="5000"/>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#7: </a:t>
            </a:r>
          </a:p>
          <a:p>
            <a:pPr marL="228600" indent="0">
              <a:buNone/>
            </a:pPr>
            <a:r>
              <a:rPr lang="en-US" sz="2800" dirty="0" smtClean="0">
                <a:latin typeface="Arial Black" pitchFamily="34" charset="0"/>
              </a:rPr>
              <a:t>What is the term for a basketball foul that doesn’t involve contact between players?</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endParaRPr lang="en-US" sz="3600" dirty="0" smtClean="0">
              <a:solidFill>
                <a:schemeClr val="bg1"/>
              </a:solidFill>
              <a:latin typeface="Arial Black" pitchFamily="34" charset="0"/>
            </a:endParaRPr>
          </a:p>
          <a:p>
            <a:r>
              <a:rPr lang="en-US" sz="3600" dirty="0" smtClean="0">
                <a:solidFill>
                  <a:schemeClr val="bg1"/>
                </a:solidFill>
                <a:latin typeface="Arial Black" pitchFamily="34" charset="0"/>
              </a:rPr>
              <a:t>Round 4: PE / Sports </a:t>
            </a:r>
            <a:endParaRPr lang="en-US" sz="3600" dirty="0" smtClean="0"/>
          </a:p>
          <a:p>
            <a:endParaRPr lang="en-US" sz="3600" dirty="0"/>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#7: </a:t>
            </a:r>
          </a:p>
          <a:p>
            <a:pPr marL="228600" indent="0">
              <a:buNone/>
            </a:pPr>
            <a:r>
              <a:rPr lang="en-US" sz="2800" dirty="0" smtClean="0">
                <a:latin typeface="Arial Black" pitchFamily="34" charset="0"/>
              </a:rPr>
              <a:t>What is the term for a basketball foul that doesn’t involve contact between players?</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endParaRPr lang="en-US" sz="3600" dirty="0" smtClean="0">
              <a:solidFill>
                <a:schemeClr val="bg1"/>
              </a:solidFill>
              <a:latin typeface="Arial Black" pitchFamily="34" charset="0"/>
            </a:endParaRPr>
          </a:p>
          <a:p>
            <a:r>
              <a:rPr lang="en-US" sz="3600" dirty="0" smtClean="0">
                <a:solidFill>
                  <a:schemeClr val="bg1"/>
                </a:solidFill>
                <a:latin typeface="Arial Black" pitchFamily="34" charset="0"/>
              </a:rPr>
              <a:t>Round 4: PE / Sports </a:t>
            </a:r>
            <a:endParaRPr lang="en-US" sz="3600" dirty="0" smtClean="0"/>
          </a:p>
          <a:p>
            <a:endParaRPr lang="en-US" sz="3600" dirty="0"/>
          </a:p>
        </p:txBody>
      </p:sp>
    </p:spTree>
  </p:cSld>
  <p:clrMapOvr>
    <a:masterClrMapping/>
  </p:clrMapOvr>
  <p:transition advClick="0"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772400" cy="4038599"/>
          </a:xfrm>
        </p:spPr>
        <p:txBody>
          <a:bodyPr numCol="1">
            <a:normAutofit/>
          </a:bodyPr>
          <a:lstStyle/>
          <a:p>
            <a:pPr marL="228600" indent="0">
              <a:buNone/>
            </a:pPr>
            <a:r>
              <a:rPr lang="en-US" sz="2800" dirty="0" smtClean="0">
                <a:latin typeface="Arial Black" pitchFamily="34" charset="0"/>
              </a:rPr>
              <a:t>Question #2: </a:t>
            </a:r>
          </a:p>
          <a:p>
            <a:pPr marL="228600" indent="0">
              <a:buNone/>
            </a:pPr>
            <a:r>
              <a:rPr lang="en-US" sz="2800" dirty="0" smtClean="0">
                <a:latin typeface="Arial Black" pitchFamily="34" charset="0"/>
              </a:rPr>
              <a:t>What is the name for the class of vertebrates that usually have hair, feed milk to their young, and give live birth?</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
        <p:nvSpPr>
          <p:cNvPr id="2078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#8: </a:t>
            </a:r>
          </a:p>
          <a:p>
            <a:pPr marL="228600" indent="0">
              <a:buNone/>
            </a:pPr>
            <a:r>
              <a:rPr lang="en-US" sz="2800" dirty="0" smtClean="0">
                <a:latin typeface="Arial Black" pitchFamily="34" charset="0"/>
              </a:rPr>
              <a:t>People are recommended to drink plenty of water after athletic activity to prevent what condition, the lack of sufficient fluids in the body?</a:t>
            </a:r>
          </a:p>
          <a:p>
            <a:pPr marL="228600" indent="0">
              <a:buNone/>
            </a:pPr>
            <a:r>
              <a:rPr lang="en-US" sz="2800" dirty="0" smtClean="0">
                <a:latin typeface="Arial Black" pitchFamily="34" charset="0"/>
              </a:rPr>
              <a:t> </a:t>
            </a:r>
          </a:p>
          <a:p>
            <a:pPr>
              <a:buNone/>
            </a:pPr>
            <a:endParaRPr lang="en-US" sz="2800" dirty="0" smtClean="0">
              <a:latin typeface="Arial Black" pitchFamily="34" charset="0"/>
            </a:endParaRPr>
          </a:p>
          <a:p>
            <a:pPr marL="228600" indent="0">
              <a:buNone/>
            </a:pPr>
            <a:r>
              <a:rPr lang="en-US" sz="2800" dirty="0" smtClean="0">
                <a:latin typeface="Arial Black" pitchFamily="34" charset="0"/>
              </a:rPr>
              <a:t>                                                    </a:t>
            </a:r>
            <a:r>
              <a:rPr lang="en-US" sz="2600" dirty="0" smtClean="0">
                <a:solidFill>
                  <a:schemeClr val="bg1"/>
                </a:solidFill>
                <a:latin typeface="Arial Black" pitchFamily="34" charset="0"/>
              </a:rPr>
              <a:t>.</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PE / Sports </a:t>
            </a:r>
            <a:endParaRPr lang="en-US" sz="3600" dirty="0"/>
          </a:p>
        </p:txBody>
      </p:sp>
      <p:sp>
        <p:nvSpPr>
          <p:cNvPr id="11130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#8: </a:t>
            </a:r>
          </a:p>
          <a:p>
            <a:pPr marL="228600" indent="0">
              <a:buNone/>
            </a:pPr>
            <a:r>
              <a:rPr lang="en-US" sz="2800" dirty="0" smtClean="0">
                <a:latin typeface="Arial Black" pitchFamily="34" charset="0"/>
              </a:rPr>
              <a:t>People are recommended to drink plenty of water after athletic activity to prevent what condition, the lack of sufficient fluids in the body?</a:t>
            </a:r>
          </a:p>
          <a:p>
            <a:pPr>
              <a:buNone/>
            </a:pPr>
            <a:endParaRPr lang="en-US" sz="2800" dirty="0" smtClean="0">
              <a:latin typeface="Arial Black" pitchFamily="34" charset="0"/>
            </a:endParaRPr>
          </a:p>
          <a:p>
            <a:pPr marL="228600" indent="0">
              <a:buNone/>
            </a:pPr>
            <a:r>
              <a:rPr lang="en-US" sz="2800" dirty="0" smtClean="0">
                <a:latin typeface="Arial Black" pitchFamily="34" charset="0"/>
              </a:rPr>
              <a:t>                                                    </a:t>
            </a:r>
            <a:r>
              <a:rPr lang="en-US" sz="2600" dirty="0" smtClean="0">
                <a:solidFill>
                  <a:schemeClr val="bg1"/>
                </a:solidFill>
                <a:latin typeface="Arial Black" pitchFamily="34" charset="0"/>
              </a:rPr>
              <a:t>.</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PE / Sports </a:t>
            </a:r>
            <a:endParaRPr lang="en-US" sz="3600" dirty="0"/>
          </a:p>
        </p:txBody>
      </p:sp>
      <p:sp>
        <p:nvSpPr>
          <p:cNvPr id="11130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advClick="0" advTm="5000"/>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#9: </a:t>
            </a:r>
          </a:p>
          <a:p>
            <a:pPr marL="228600" indent="0">
              <a:buNone/>
            </a:pPr>
            <a:r>
              <a:rPr lang="en-US" sz="2800" dirty="0" smtClean="0">
                <a:latin typeface="Arial Black" pitchFamily="34" charset="0"/>
              </a:rPr>
              <a:t>What governing body of soccer organizes the World Cup?</a:t>
            </a:r>
          </a:p>
          <a:p>
            <a:pPr marL="228600" indent="0">
              <a:buNone/>
            </a:pPr>
            <a:endParaRPr lang="en-US" sz="2800" dirty="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endParaRPr lang="en-US" sz="3600" dirty="0" smtClean="0">
              <a:solidFill>
                <a:schemeClr val="bg1"/>
              </a:solidFill>
              <a:latin typeface="Arial Black" pitchFamily="34" charset="0"/>
            </a:endParaRPr>
          </a:p>
          <a:p>
            <a:r>
              <a:rPr lang="en-US" sz="3600" dirty="0" smtClean="0">
                <a:solidFill>
                  <a:schemeClr val="bg1"/>
                </a:solidFill>
                <a:latin typeface="Arial Black" pitchFamily="34" charset="0"/>
              </a:rPr>
              <a:t>Round 4: PE / Sports </a:t>
            </a:r>
            <a:endParaRPr lang="en-US" sz="3600" dirty="0" smtClean="0"/>
          </a:p>
          <a:p>
            <a:endParaRPr lang="en-US" sz="3600" dirty="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#9: </a:t>
            </a:r>
          </a:p>
          <a:p>
            <a:pPr marL="228600" indent="0">
              <a:buNone/>
            </a:pPr>
            <a:r>
              <a:rPr lang="en-US" sz="2800" dirty="0" smtClean="0">
                <a:latin typeface="Arial Black" pitchFamily="34" charset="0"/>
              </a:rPr>
              <a:t>What governing body of soccer organizes the World Cup?</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endParaRPr lang="en-US" sz="3600" dirty="0" smtClean="0">
              <a:solidFill>
                <a:schemeClr val="bg1"/>
              </a:solidFill>
              <a:latin typeface="Arial Black" pitchFamily="34" charset="0"/>
            </a:endParaRPr>
          </a:p>
          <a:p>
            <a:r>
              <a:rPr lang="en-US" sz="3600" dirty="0" smtClean="0">
                <a:solidFill>
                  <a:schemeClr val="bg1"/>
                </a:solidFill>
                <a:latin typeface="Arial Black" pitchFamily="34" charset="0"/>
              </a:rPr>
              <a:t>Round 4: PE / Sports </a:t>
            </a:r>
            <a:endParaRPr lang="en-US" sz="3600" dirty="0" smtClean="0"/>
          </a:p>
          <a:p>
            <a:endParaRPr lang="en-US" sz="3600" dirty="0"/>
          </a:p>
        </p:txBody>
      </p:sp>
    </p:spTree>
  </p:cSld>
  <p:clrMapOvr>
    <a:masterClrMapping/>
  </p:clrMapOvr>
  <p:transition advClick="0" advTm="5000"/>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#10: </a:t>
            </a:r>
          </a:p>
          <a:p>
            <a:pPr marL="228600" indent="0">
              <a:buNone/>
            </a:pPr>
            <a:r>
              <a:rPr lang="en-US" sz="2800" dirty="0" smtClean="0">
                <a:latin typeface="Arial Black" pitchFamily="34" charset="0"/>
              </a:rPr>
              <a:t>Some types of diabetics have to inject what substance that reduces blood sugar levels?</a:t>
            </a:r>
          </a:p>
          <a:p>
            <a:pPr marL="228600" indent="0">
              <a:buNone/>
            </a:pPr>
            <a:endParaRPr lang="en-US" sz="2800" b="1" dirty="0" smtClean="0">
              <a:latin typeface="Arial Black" pitchFamily="34" charset="0"/>
            </a:endParaRPr>
          </a:p>
          <a:p>
            <a:pPr marL="228600" indent="0">
              <a:buNone/>
            </a:pPr>
            <a:endParaRPr lang="en-US" sz="2800" b="1"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PE / Sports </a:t>
            </a:r>
            <a:endParaRPr lang="en-US" sz="3600" dirty="0"/>
          </a:p>
        </p:txBody>
      </p:sp>
      <p:sp>
        <p:nvSpPr>
          <p:cNvPr id="11089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09020"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ヒラギノ角ゴ Pro W3"/>
                <a:cs typeface="Times New Roman" pitchFamily="18" charset="0"/>
              </a:rPr>
              <a:t>What figure heads the House of Representatives?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#10: </a:t>
            </a:r>
          </a:p>
          <a:p>
            <a:pPr marL="228600" indent="0">
              <a:buNone/>
            </a:pPr>
            <a:r>
              <a:rPr lang="en-US" sz="2800" dirty="0" smtClean="0">
                <a:latin typeface="Arial Black" pitchFamily="34" charset="0"/>
              </a:rPr>
              <a:t>Some types of diabetics have to inject what substance that reduces blood sugar levels?</a:t>
            </a:r>
          </a:p>
          <a:p>
            <a:pPr marL="228600" indent="0">
              <a:buNone/>
            </a:pPr>
            <a:endParaRPr lang="en-US" sz="2800" b="1"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PE / Sports </a:t>
            </a:r>
            <a:endParaRPr lang="en-US" sz="3600" dirty="0"/>
          </a:p>
        </p:txBody>
      </p:sp>
      <p:sp>
        <p:nvSpPr>
          <p:cNvPr id="11089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09020"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ヒラギノ角ゴ Pro W3"/>
                <a:cs typeface="Times New Roman" pitchFamily="18" charset="0"/>
              </a:rPr>
              <a:t>What figure heads the House of Representatives?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advClick="0" advTm="5000"/>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01000" cy="4572000"/>
          </a:xfrm>
        </p:spPr>
        <p:txBody>
          <a:bodyPr numCol="1">
            <a:normAutofit/>
          </a:bodyPr>
          <a:lstStyle/>
          <a:p>
            <a:pPr marL="228600" indent="0">
              <a:buNone/>
            </a:pPr>
            <a:r>
              <a:rPr lang="en-US" sz="2800" dirty="0" smtClean="0">
                <a:latin typeface="Arial Black" pitchFamily="34" charset="0"/>
              </a:rPr>
              <a:t>Question #11: </a:t>
            </a:r>
          </a:p>
          <a:p>
            <a:pPr marL="228600" indent="0">
              <a:buNone/>
            </a:pPr>
            <a:r>
              <a:rPr lang="en-US" sz="2800" dirty="0" smtClean="0">
                <a:latin typeface="Arial Black" pitchFamily="34" charset="0"/>
              </a:rPr>
              <a:t>Paradoxical undressing is a symptom of what condition in which a person’s body temperature falls to unsafe levels? </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endParaRPr lang="en-US" sz="3600" dirty="0" smtClean="0">
              <a:solidFill>
                <a:schemeClr val="bg1"/>
              </a:solidFill>
              <a:latin typeface="Arial Black" pitchFamily="34" charset="0"/>
            </a:endParaRPr>
          </a:p>
          <a:p>
            <a:r>
              <a:rPr lang="en-US" sz="3600" dirty="0" smtClean="0">
                <a:solidFill>
                  <a:schemeClr val="bg1"/>
                </a:solidFill>
                <a:latin typeface="Arial Black" pitchFamily="34" charset="0"/>
              </a:rPr>
              <a:t>Round 4: PE / Sports </a:t>
            </a:r>
            <a:endParaRPr lang="en-US" sz="3600" dirty="0" smtClean="0"/>
          </a:p>
          <a:p>
            <a:endParaRPr lang="en-US" sz="3600" dirty="0"/>
          </a:p>
        </p:txBody>
      </p:sp>
      <p:sp>
        <p:nvSpPr>
          <p:cNvPr id="12697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ヒラギノ角ゴ Pro W3" charset="0"/>
                <a:cs typeface="Times New Roman" pitchFamily="18" charset="0"/>
              </a:rPr>
              <a:t>What figure heads the House of Representatives?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01000" cy="4572000"/>
          </a:xfrm>
        </p:spPr>
        <p:txBody>
          <a:bodyPr numCol="1">
            <a:normAutofit/>
          </a:bodyPr>
          <a:lstStyle/>
          <a:p>
            <a:pPr marL="228600" indent="0">
              <a:buNone/>
            </a:pPr>
            <a:r>
              <a:rPr lang="en-US" sz="2800" dirty="0" smtClean="0">
                <a:latin typeface="Arial Black" pitchFamily="34" charset="0"/>
              </a:rPr>
              <a:t>Question #11: </a:t>
            </a:r>
          </a:p>
          <a:p>
            <a:pPr marL="228600" indent="0">
              <a:buNone/>
            </a:pPr>
            <a:r>
              <a:rPr lang="en-US" sz="2800" dirty="0" smtClean="0">
                <a:latin typeface="Arial Black" pitchFamily="34" charset="0"/>
              </a:rPr>
              <a:t>Paradoxical undressing is a symptom of what condition in which a person’s body temperature falls to unsafe levels? </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endParaRPr lang="en-US" sz="3600" dirty="0" smtClean="0">
              <a:solidFill>
                <a:schemeClr val="bg1"/>
              </a:solidFill>
              <a:latin typeface="Arial Black" pitchFamily="34" charset="0"/>
            </a:endParaRPr>
          </a:p>
          <a:p>
            <a:r>
              <a:rPr lang="en-US" sz="3600" dirty="0" smtClean="0">
                <a:solidFill>
                  <a:schemeClr val="bg1"/>
                </a:solidFill>
                <a:latin typeface="Arial Black" pitchFamily="34" charset="0"/>
              </a:rPr>
              <a:t>Round 4: PE / Sports </a:t>
            </a:r>
            <a:endParaRPr lang="en-US" sz="3600" dirty="0" smtClean="0"/>
          </a:p>
          <a:p>
            <a:endParaRPr lang="en-US" sz="3600" dirty="0"/>
          </a:p>
        </p:txBody>
      </p:sp>
      <p:sp>
        <p:nvSpPr>
          <p:cNvPr id="12697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ヒラギノ角ゴ Pro W3" charset="0"/>
                <a:cs typeface="Times New Roman" pitchFamily="18" charset="0"/>
              </a:rPr>
              <a:t>What figure heads the House of Representatives?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advClick="0" advTm="5000"/>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#12: </a:t>
            </a:r>
          </a:p>
          <a:p>
            <a:pPr marL="228600" indent="0">
              <a:buNone/>
            </a:pPr>
            <a:r>
              <a:rPr lang="en-US" sz="2800" dirty="0" smtClean="0">
                <a:latin typeface="Arial Black" pitchFamily="34" charset="0"/>
              </a:rPr>
              <a:t>In what sport do the contestants use foils, epees, and sabers?</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PE / Sports </a:t>
            </a:r>
            <a:endParaRPr lang="en-US" sz="3600" dirty="0"/>
          </a:p>
        </p:txBody>
      </p:sp>
      <p:sp>
        <p:nvSpPr>
          <p:cNvPr id="11048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049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#12: </a:t>
            </a:r>
          </a:p>
          <a:p>
            <a:pPr marL="228600" indent="0">
              <a:buNone/>
            </a:pPr>
            <a:r>
              <a:rPr lang="en-US" sz="2800" dirty="0" smtClean="0">
                <a:latin typeface="Arial Black" pitchFamily="34" charset="0"/>
              </a:rPr>
              <a:t>In what sport do the contestants use foils, epees, and sabers?</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PE / Sports </a:t>
            </a:r>
            <a:endParaRPr lang="en-US" sz="3600" dirty="0"/>
          </a:p>
        </p:txBody>
      </p:sp>
      <p:sp>
        <p:nvSpPr>
          <p:cNvPr id="11048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049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advClick="0" advTm="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772400" cy="4038599"/>
          </a:xfrm>
        </p:spPr>
        <p:txBody>
          <a:bodyPr numCol="1">
            <a:normAutofit/>
          </a:bodyPr>
          <a:lstStyle/>
          <a:p>
            <a:pPr marL="228600" indent="0">
              <a:buNone/>
            </a:pPr>
            <a:r>
              <a:rPr lang="en-US" sz="2800" dirty="0" smtClean="0">
                <a:latin typeface="Arial Black" pitchFamily="34" charset="0"/>
              </a:rPr>
              <a:t>Question #2: </a:t>
            </a:r>
          </a:p>
          <a:p>
            <a:pPr marL="228600" indent="0">
              <a:buNone/>
            </a:pPr>
            <a:r>
              <a:rPr lang="en-US" sz="2800" dirty="0" smtClean="0">
                <a:latin typeface="Arial Black" pitchFamily="34" charset="0"/>
              </a:rPr>
              <a:t>What is the name for the class of vertebrates that usually have hair, feed milk to their young, and give live birth?</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
        <p:nvSpPr>
          <p:cNvPr id="2078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advClick="0" advTm="5000"/>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PE / Sports </a:t>
            </a:r>
            <a:endParaRPr lang="en-US" sz="3600" dirty="0"/>
          </a:p>
        </p:txBody>
      </p:sp>
    </p:spTree>
  </p:cSld>
  <p:clrMapOvr>
    <a:masterClrMapping/>
  </p:clrMapOvr>
  <p:transition advClick="0" advTm="60000"/>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2 Minutes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PE / Sports </a:t>
            </a:r>
            <a:endParaRPr lang="en-US" sz="3600" dirty="0"/>
          </a:p>
        </p:txBody>
      </p:sp>
    </p:spTree>
  </p:cSld>
  <p:clrMapOvr>
    <a:masterClrMapping/>
  </p:clrMapOvr>
  <p:transition advClick="0" advTm="60000"/>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 Minute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PE / Sports </a:t>
            </a:r>
            <a:endParaRPr lang="en-US" sz="3600" dirty="0"/>
          </a:p>
        </p:txBody>
      </p:sp>
    </p:spTree>
  </p:cSld>
  <p:clrMapOvr>
    <a:masterClrMapping/>
  </p:clrMapOvr>
  <p:transition advClick="0" advTm="48000"/>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12 Seconds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PE / Sports </a:t>
            </a:r>
            <a:endParaRPr lang="en-US" sz="3600" dirty="0"/>
          </a:p>
        </p:txBody>
      </p:sp>
    </p:spTree>
  </p:cSld>
  <p:clrMapOvr>
    <a:masterClrMapping/>
  </p:clrMapOvr>
  <p:transition advClick="0" advTm="12000"/>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TIME</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Pencils Down.</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Answer sheets will now be collected.</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PE / Sports </a:t>
            </a:r>
            <a:endParaRPr lang="en-US" sz="3600" dirty="0"/>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267200"/>
          </a:xfrm>
        </p:spPr>
        <p:txBody>
          <a:bodyPr numCol="1">
            <a:normAutofit fontScale="85000" lnSpcReduction="20000"/>
          </a:bodyPr>
          <a:lstStyle/>
          <a:p>
            <a:pPr marL="228600" indent="0">
              <a:buNone/>
            </a:pPr>
            <a:r>
              <a:rPr lang="en-US" sz="3000" dirty="0" smtClean="0">
                <a:latin typeface="Arial Black" pitchFamily="34" charset="0"/>
              </a:rPr>
              <a:t>Answers for PE / Sports questions follow on next slide.</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Advance once all answer sheets have been collected.</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Group D Students may return to their team.</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Group A Students may be seated.</a:t>
            </a:r>
          </a:p>
          <a:p>
            <a:pPr marL="228600" indent="0">
              <a:buNone/>
            </a:pPr>
            <a:r>
              <a:rPr lang="en-US" sz="3000" dirty="0" smtClean="0">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PE / Sports</a:t>
            </a:r>
            <a:endParaRPr lang="en-US" sz="3600" dirty="0"/>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24400"/>
          </a:xfrm>
        </p:spPr>
        <p:txBody>
          <a:bodyPr numCol="1">
            <a:noAutofit/>
          </a:bodyPr>
          <a:lstStyle/>
          <a:p>
            <a:pPr marL="0" indent="0">
              <a:spcBef>
                <a:spcPts val="0"/>
              </a:spcBef>
              <a:buNone/>
            </a:pPr>
            <a:r>
              <a:rPr lang="en-US" sz="1900" dirty="0" smtClean="0">
                <a:latin typeface="Arial Black" pitchFamily="34" charset="0"/>
              </a:rPr>
              <a:t>Answers</a:t>
            </a:r>
          </a:p>
          <a:p>
            <a:pPr marL="514350" indent="-514350">
              <a:spcBef>
                <a:spcPts val="0"/>
              </a:spcBef>
              <a:buFont typeface="+mj-lt"/>
              <a:buAutoNum type="arabicParenR"/>
            </a:pPr>
            <a:r>
              <a:rPr lang="en-US" sz="2000" b="1" u="sng" dirty="0" smtClean="0">
                <a:latin typeface="Arial Black" pitchFamily="34" charset="0"/>
              </a:rPr>
              <a:t>Double Play</a:t>
            </a:r>
            <a:endParaRPr lang="en-US" sz="1900" dirty="0" smtClean="0">
              <a:latin typeface="Arial Black" pitchFamily="34" charset="0"/>
            </a:endParaRPr>
          </a:p>
          <a:p>
            <a:pPr marL="514350" indent="-514350">
              <a:spcBef>
                <a:spcPts val="0"/>
              </a:spcBef>
              <a:buFont typeface="+mj-lt"/>
              <a:buAutoNum type="arabicParenR"/>
            </a:pPr>
            <a:r>
              <a:rPr lang="en-US" sz="2000" b="1" u="sng" dirty="0" smtClean="0">
                <a:latin typeface="Arial Black" pitchFamily="34" charset="0"/>
              </a:rPr>
              <a:t>Kidney</a:t>
            </a:r>
            <a:r>
              <a:rPr lang="en-US" sz="2000" dirty="0" smtClean="0">
                <a:latin typeface="Arial Black" pitchFamily="34" charset="0"/>
              </a:rPr>
              <a:t>s</a:t>
            </a:r>
            <a:endParaRPr lang="en-US" sz="1900" dirty="0" smtClean="0">
              <a:latin typeface="Arial Black" pitchFamily="34" charset="0"/>
            </a:endParaRPr>
          </a:p>
          <a:p>
            <a:pPr marL="514350" indent="-514350">
              <a:spcBef>
                <a:spcPts val="0"/>
              </a:spcBef>
              <a:buFont typeface="+mj-lt"/>
              <a:buAutoNum type="arabicParenR"/>
            </a:pPr>
            <a:r>
              <a:rPr lang="en-US" sz="2000" b="1" u="sng" dirty="0" smtClean="0">
                <a:latin typeface="Arial Black" pitchFamily="34" charset="0"/>
              </a:rPr>
              <a:t>Badminton</a:t>
            </a:r>
            <a:endParaRPr lang="en-US" sz="1900" dirty="0" smtClean="0">
              <a:latin typeface="Arial Black" pitchFamily="34" charset="0"/>
            </a:endParaRPr>
          </a:p>
          <a:p>
            <a:pPr marL="514350" indent="-514350">
              <a:spcBef>
                <a:spcPts val="0"/>
              </a:spcBef>
              <a:buFont typeface="+mj-lt"/>
              <a:buAutoNum type="arabicParenR"/>
            </a:pPr>
            <a:r>
              <a:rPr lang="en-US" sz="2000" b="1" u="sng" dirty="0" smtClean="0">
                <a:latin typeface="Arial Black" pitchFamily="34" charset="0"/>
              </a:rPr>
              <a:t>Adrenaline</a:t>
            </a:r>
            <a:endParaRPr lang="en-US" sz="1900" dirty="0" smtClean="0">
              <a:latin typeface="Arial Black" pitchFamily="34" charset="0"/>
            </a:endParaRPr>
          </a:p>
          <a:p>
            <a:pPr marL="514350" indent="-514350">
              <a:spcBef>
                <a:spcPts val="0"/>
              </a:spcBef>
              <a:buFont typeface="+mj-lt"/>
              <a:buAutoNum type="arabicParenR"/>
            </a:pPr>
            <a:r>
              <a:rPr lang="en-US" sz="2000" b="1" u="sng" dirty="0" smtClean="0">
                <a:latin typeface="Arial Black" pitchFamily="34" charset="0"/>
              </a:rPr>
              <a:t>Linebacker</a:t>
            </a:r>
            <a:endParaRPr lang="en-US" sz="1900" b="1" u="sng" dirty="0" smtClean="0">
              <a:latin typeface="Arial Black" pitchFamily="34" charset="0"/>
            </a:endParaRPr>
          </a:p>
          <a:p>
            <a:pPr marL="514350" indent="-514350">
              <a:spcBef>
                <a:spcPts val="0"/>
              </a:spcBef>
              <a:buFont typeface="+mj-lt"/>
              <a:buAutoNum type="arabicParenR"/>
            </a:pPr>
            <a:r>
              <a:rPr lang="en-US" sz="2000" b="1" u="sng" dirty="0" smtClean="0">
                <a:latin typeface="Arial Black" pitchFamily="34" charset="0"/>
              </a:rPr>
              <a:t>Epidemiology</a:t>
            </a:r>
            <a:endParaRPr lang="en-US" sz="1900" b="1" u="sng" dirty="0" smtClean="0">
              <a:latin typeface="Arial Black" pitchFamily="34" charset="0"/>
            </a:endParaRPr>
          </a:p>
          <a:p>
            <a:pPr marL="514350" indent="-514350">
              <a:spcBef>
                <a:spcPts val="0"/>
              </a:spcBef>
              <a:buFont typeface="+mj-lt"/>
              <a:buAutoNum type="arabicParenR"/>
            </a:pPr>
            <a:r>
              <a:rPr lang="en-US" sz="2000" b="1" u="sng" dirty="0" smtClean="0">
                <a:latin typeface="Arial Black" pitchFamily="34" charset="0"/>
              </a:rPr>
              <a:t>Technical</a:t>
            </a:r>
            <a:r>
              <a:rPr lang="en-US" sz="2000" dirty="0" smtClean="0">
                <a:latin typeface="Arial Black" pitchFamily="34" charset="0"/>
              </a:rPr>
              <a:t> foul</a:t>
            </a:r>
            <a:endParaRPr lang="en-US" sz="1900" b="1" u="sng" dirty="0" smtClean="0">
              <a:latin typeface="Arial Black" pitchFamily="34" charset="0"/>
            </a:endParaRPr>
          </a:p>
          <a:p>
            <a:pPr marL="514350" indent="-514350">
              <a:spcBef>
                <a:spcPts val="0"/>
              </a:spcBef>
              <a:buFont typeface="+mj-lt"/>
              <a:buAutoNum type="arabicParenR"/>
            </a:pPr>
            <a:r>
              <a:rPr lang="en-US" sz="2000" b="1" u="sng" dirty="0" smtClean="0">
                <a:latin typeface="Arial Black" pitchFamily="34" charset="0"/>
              </a:rPr>
              <a:t>Dehydration</a:t>
            </a:r>
            <a:endParaRPr lang="en-US" sz="1900" dirty="0" smtClean="0">
              <a:latin typeface="Arial Black" pitchFamily="34" charset="0"/>
            </a:endParaRPr>
          </a:p>
          <a:p>
            <a:pPr marL="514350" indent="-514350">
              <a:spcBef>
                <a:spcPts val="0"/>
              </a:spcBef>
              <a:buFont typeface="+mj-lt"/>
              <a:buAutoNum type="arabicParenR"/>
            </a:pPr>
            <a:r>
              <a:rPr lang="en-US" sz="2000" b="1" u="sng" dirty="0" smtClean="0">
                <a:latin typeface="Arial Black" pitchFamily="34" charset="0"/>
              </a:rPr>
              <a:t>FIFA</a:t>
            </a:r>
            <a:r>
              <a:rPr lang="en-US" sz="2000" dirty="0" smtClean="0">
                <a:latin typeface="Arial Black" pitchFamily="34" charset="0"/>
              </a:rPr>
              <a:t> [or </a:t>
            </a:r>
            <a:r>
              <a:rPr lang="en-US" sz="2000" b="1" u="sng" dirty="0" err="1" smtClean="0">
                <a:latin typeface="Arial Black" pitchFamily="34" charset="0"/>
              </a:rPr>
              <a:t>Fédération</a:t>
            </a:r>
            <a:r>
              <a:rPr lang="en-US" sz="2000" b="1" u="sng" dirty="0" smtClean="0">
                <a:latin typeface="Arial Black" pitchFamily="34" charset="0"/>
              </a:rPr>
              <a:t> </a:t>
            </a:r>
            <a:r>
              <a:rPr lang="en-US" sz="2000" b="1" u="sng" dirty="0" err="1" smtClean="0">
                <a:latin typeface="Arial Black" pitchFamily="34" charset="0"/>
              </a:rPr>
              <a:t>Internationale</a:t>
            </a:r>
            <a:r>
              <a:rPr lang="en-US" sz="2000" b="1" u="sng" dirty="0" smtClean="0">
                <a:latin typeface="Arial Black" pitchFamily="34" charset="0"/>
              </a:rPr>
              <a:t> de Football Association</a:t>
            </a:r>
            <a:r>
              <a:rPr lang="en-US" sz="2000" dirty="0" smtClean="0">
                <a:latin typeface="Arial Black" pitchFamily="34" charset="0"/>
              </a:rPr>
              <a:t>; or </a:t>
            </a:r>
            <a:r>
              <a:rPr lang="en-US" sz="2000" b="1" u="sng" dirty="0" smtClean="0">
                <a:latin typeface="Arial Black" pitchFamily="34" charset="0"/>
              </a:rPr>
              <a:t>International Federation of Association Football</a:t>
            </a:r>
            <a:r>
              <a:rPr lang="en-US" sz="2000" dirty="0" smtClean="0">
                <a:latin typeface="Arial Black" pitchFamily="34" charset="0"/>
              </a:rPr>
              <a:t>]</a:t>
            </a:r>
          </a:p>
          <a:p>
            <a:pPr marL="514350" indent="-514350">
              <a:spcBef>
                <a:spcPts val="0"/>
              </a:spcBef>
              <a:buFont typeface="+mj-lt"/>
              <a:buAutoNum type="arabicParenR"/>
            </a:pPr>
            <a:r>
              <a:rPr lang="en-US" sz="2000" b="1" u="sng" dirty="0" smtClean="0">
                <a:latin typeface="Arial Black" pitchFamily="34" charset="0"/>
              </a:rPr>
              <a:t>Insulin</a:t>
            </a:r>
            <a:endParaRPr lang="en-US" sz="1900" dirty="0" smtClean="0">
              <a:latin typeface="Arial Black" pitchFamily="34" charset="0"/>
            </a:endParaRPr>
          </a:p>
          <a:p>
            <a:pPr marL="514350" indent="-514350">
              <a:spcBef>
                <a:spcPts val="0"/>
              </a:spcBef>
              <a:buFont typeface="+mj-lt"/>
              <a:buAutoNum type="arabicParenR"/>
            </a:pPr>
            <a:r>
              <a:rPr lang="en-US" sz="2000" b="1" u="sng" dirty="0" smtClean="0">
                <a:latin typeface="Arial Black" pitchFamily="34" charset="0"/>
              </a:rPr>
              <a:t>Hypothermia</a:t>
            </a:r>
            <a:endParaRPr lang="en-US" sz="1900" dirty="0" smtClean="0">
              <a:latin typeface="Arial Black" pitchFamily="34" charset="0"/>
            </a:endParaRPr>
          </a:p>
          <a:p>
            <a:pPr marL="514350" indent="-514350">
              <a:spcBef>
                <a:spcPts val="0"/>
              </a:spcBef>
              <a:buFont typeface="+mj-lt"/>
              <a:buAutoNum type="arabicParenR"/>
            </a:pPr>
            <a:r>
              <a:rPr lang="en-US" sz="2000" b="1" u="sng" dirty="0" smtClean="0">
                <a:latin typeface="Arial Black" pitchFamily="34" charset="0"/>
              </a:rPr>
              <a:t>Fencing</a:t>
            </a:r>
            <a:endParaRPr lang="en-US" sz="19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4: PE / Sports </a:t>
            </a:r>
            <a:endParaRPr lang="en-US" sz="3600" dirty="0"/>
          </a:p>
        </p:txBody>
      </p:sp>
      <p:sp>
        <p:nvSpPr>
          <p:cNvPr id="10885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885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8851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8851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5: NC Colleges and Univ.</a:t>
            </a:r>
            <a:endParaRPr lang="en-US" sz="3600" dirty="0"/>
          </a:p>
        </p:txBody>
      </p:sp>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Group A Students are seated and ready to begin.</a:t>
            </a: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098" y="1085851"/>
            <a:ext cx="8229600" cy="2800350"/>
          </a:xfrm>
        </p:spPr>
        <p:txBody>
          <a:bodyPr numCol="1">
            <a:normAutofit/>
          </a:bodyPr>
          <a:lstStyle/>
          <a:p>
            <a:pPr marL="228600" indent="0">
              <a:buNone/>
            </a:pPr>
            <a:r>
              <a:rPr lang="en-US" sz="2800" dirty="0" smtClean="0">
                <a:latin typeface="Arial Black" pitchFamily="34" charset="0"/>
              </a:rPr>
              <a:t>Question #1:</a:t>
            </a:r>
          </a:p>
          <a:p>
            <a:pPr marL="228600" indent="0">
              <a:buNone/>
            </a:pPr>
            <a:r>
              <a:rPr lang="en-US" sz="2800" dirty="0">
                <a:latin typeface="Arial Black" pitchFamily="34" charset="0"/>
              </a:rPr>
              <a:t>What university began as “teacher’s training school” with groundbreaking in 1908? Governor Thomas Jordan Jarvis was known as the father of this university in Greenville.</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pic>
        <p:nvPicPr>
          <p:cNvPr id="9" name="Picture 8" descr="http://www.skylinepictures.com/East_Carolina_University_Campus_Art_Print_ecu3_large.jpg"/>
          <p:cNvPicPr/>
          <p:nvPr/>
        </p:nvPicPr>
        <p:blipFill>
          <a:blip r:embed="rId4">
            <a:extLst>
              <a:ext uri="{28A0092B-C50C-407E-A947-70E740481C1C}">
                <a14:useLocalDpi xmlns:a14="http://schemas.microsoft.com/office/drawing/2010/main" val="0"/>
              </a:ext>
            </a:extLst>
          </a:blip>
          <a:srcRect/>
          <a:stretch>
            <a:fillRect/>
          </a:stretch>
        </p:blipFill>
        <p:spPr bwMode="auto">
          <a:xfrm>
            <a:off x="2667635" y="3737486"/>
            <a:ext cx="3808730" cy="2544445"/>
          </a:xfrm>
          <a:prstGeom prst="rect">
            <a:avLst/>
          </a:prstGeom>
          <a:noFill/>
          <a:ln>
            <a:noFill/>
          </a:ln>
        </p:spPr>
      </p:pic>
      <p:sp>
        <p:nvSpPr>
          <p:cNvPr id="2" name="Rectangle 1"/>
          <p:cNvSpPr/>
          <p:nvPr/>
        </p:nvSpPr>
        <p:spPr>
          <a:xfrm>
            <a:off x="3733800" y="601980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510032"/>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098" y="1085851"/>
            <a:ext cx="8229600" cy="2800350"/>
          </a:xfrm>
        </p:spPr>
        <p:txBody>
          <a:bodyPr numCol="1">
            <a:normAutofit/>
          </a:bodyPr>
          <a:lstStyle/>
          <a:p>
            <a:pPr marL="228600" indent="0">
              <a:buNone/>
            </a:pPr>
            <a:r>
              <a:rPr lang="en-US" sz="2800" dirty="0" smtClean="0">
                <a:latin typeface="Arial Black" pitchFamily="34" charset="0"/>
              </a:rPr>
              <a:t>Question #1:</a:t>
            </a:r>
          </a:p>
          <a:p>
            <a:pPr marL="228600" indent="0">
              <a:buNone/>
            </a:pPr>
            <a:r>
              <a:rPr lang="en-US" sz="2800" dirty="0">
                <a:latin typeface="Arial Black" pitchFamily="34" charset="0"/>
              </a:rPr>
              <a:t>What university began as “teacher’s training school” with groundbreaking in 1908? Governor Thomas Jordan Jarvis was known as the father of this university in Greenville.</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pic>
        <p:nvPicPr>
          <p:cNvPr id="9" name="Picture 8" descr="http://www.skylinepictures.com/East_Carolina_University_Campus_Art_Print_ecu3_large.jpg"/>
          <p:cNvPicPr/>
          <p:nvPr/>
        </p:nvPicPr>
        <p:blipFill>
          <a:blip r:embed="rId4">
            <a:extLst>
              <a:ext uri="{28A0092B-C50C-407E-A947-70E740481C1C}">
                <a14:useLocalDpi xmlns:a14="http://schemas.microsoft.com/office/drawing/2010/main" val="0"/>
              </a:ext>
            </a:extLst>
          </a:blip>
          <a:srcRect/>
          <a:stretch>
            <a:fillRect/>
          </a:stretch>
        </p:blipFill>
        <p:spPr bwMode="auto">
          <a:xfrm>
            <a:off x="2667635" y="3737486"/>
            <a:ext cx="3808730" cy="2544445"/>
          </a:xfrm>
          <a:prstGeom prst="rect">
            <a:avLst/>
          </a:prstGeom>
          <a:noFill/>
          <a:ln>
            <a:noFill/>
          </a:ln>
        </p:spPr>
      </p:pic>
      <p:sp>
        <p:nvSpPr>
          <p:cNvPr id="2" name="Rectangle 1"/>
          <p:cNvSpPr/>
          <p:nvPr/>
        </p:nvSpPr>
        <p:spPr>
          <a:xfrm>
            <a:off x="3733800" y="601980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553684"/>
      </p:ext>
    </p:extLst>
  </p:cSld>
  <p:clrMapOvr>
    <a:masterClrMapping/>
  </p:clrMapOvr>
  <p:transition advClick="0" advTm="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#3: </a:t>
            </a:r>
          </a:p>
          <a:p>
            <a:pPr marL="228600" indent="0">
              <a:buNone/>
            </a:pPr>
            <a:r>
              <a:rPr lang="en-US" sz="2800" dirty="0" smtClean="0">
                <a:latin typeface="Arial Black" pitchFamily="34" charset="0"/>
              </a:rPr>
              <a:t>Mutualism, </a:t>
            </a:r>
            <a:r>
              <a:rPr lang="en-US" sz="2800" dirty="0" err="1" smtClean="0">
                <a:latin typeface="Arial Black" pitchFamily="34" charset="0"/>
              </a:rPr>
              <a:t>commensualism</a:t>
            </a:r>
            <a:r>
              <a:rPr lang="en-US" sz="2800" dirty="0" smtClean="0">
                <a:latin typeface="Arial Black" pitchFamily="34" charset="0"/>
              </a:rPr>
              <a:t>, and parasitism are examples of what type of long term relationship between two species?</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                          </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
        <p:nvSpPr>
          <p:cNvPr id="10055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055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098" y="1085851"/>
            <a:ext cx="8229600" cy="2800350"/>
          </a:xfrm>
        </p:spPr>
        <p:txBody>
          <a:bodyPr numCol="1">
            <a:normAutofit/>
          </a:bodyPr>
          <a:lstStyle/>
          <a:p>
            <a:pPr marL="228600" indent="0">
              <a:buNone/>
            </a:pPr>
            <a:r>
              <a:rPr lang="en-US" sz="2800" dirty="0" smtClean="0">
                <a:latin typeface="Arial Black" pitchFamily="34" charset="0"/>
              </a:rPr>
              <a:t>Question #2:</a:t>
            </a:r>
          </a:p>
          <a:p>
            <a:pPr marL="228600" indent="0">
              <a:buNone/>
            </a:pPr>
            <a:r>
              <a:rPr lang="en-US" sz="2800" dirty="0">
                <a:latin typeface="Arial Black" pitchFamily="34" charset="0"/>
              </a:rPr>
              <a:t>Brevard College is a small liberal arts college located in what Transylvania County town?</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pic>
        <p:nvPicPr>
          <p:cNvPr id="10" name="Picture 9" descr="http://colleges.niche.com/images/standard/28661/?v=2F2A2FA"/>
          <p:cNvPicPr/>
          <p:nvPr/>
        </p:nvPicPr>
        <p:blipFill>
          <a:blip r:embed="rId4">
            <a:extLst>
              <a:ext uri="{28A0092B-C50C-407E-A947-70E740481C1C}">
                <a14:useLocalDpi xmlns:a14="http://schemas.microsoft.com/office/drawing/2010/main" val="0"/>
              </a:ext>
            </a:extLst>
          </a:blip>
          <a:srcRect/>
          <a:stretch>
            <a:fillRect/>
          </a:stretch>
        </p:blipFill>
        <p:spPr bwMode="auto">
          <a:xfrm>
            <a:off x="2504916" y="2971801"/>
            <a:ext cx="4581684" cy="3305390"/>
          </a:xfrm>
          <a:prstGeom prst="rect">
            <a:avLst/>
          </a:prstGeom>
          <a:noFill/>
          <a:ln>
            <a:noFill/>
          </a:ln>
        </p:spPr>
      </p:pic>
    </p:spTree>
    <p:extLst>
      <p:ext uri="{BB962C8B-B14F-4D97-AF65-F5344CB8AC3E}">
        <p14:creationId xmlns:p14="http://schemas.microsoft.com/office/powerpoint/2010/main" val="3353974637"/>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098" y="1085851"/>
            <a:ext cx="8229600" cy="2800350"/>
          </a:xfrm>
        </p:spPr>
        <p:txBody>
          <a:bodyPr numCol="1">
            <a:normAutofit/>
          </a:bodyPr>
          <a:lstStyle/>
          <a:p>
            <a:pPr marL="228600" indent="0">
              <a:buNone/>
            </a:pPr>
            <a:r>
              <a:rPr lang="en-US" sz="2800" dirty="0" smtClean="0">
                <a:latin typeface="Arial Black" pitchFamily="34" charset="0"/>
              </a:rPr>
              <a:t>Question #2:</a:t>
            </a:r>
          </a:p>
          <a:p>
            <a:pPr marL="228600" indent="0">
              <a:buNone/>
            </a:pPr>
            <a:r>
              <a:rPr lang="en-US" sz="2800" dirty="0">
                <a:latin typeface="Arial Black" pitchFamily="34" charset="0"/>
              </a:rPr>
              <a:t>Brevard College is a small liberal arts college located in what Transylvania County town?</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pic>
        <p:nvPicPr>
          <p:cNvPr id="10" name="Picture 9" descr="http://colleges.niche.com/images/standard/28661/?v=2F2A2FA"/>
          <p:cNvPicPr/>
          <p:nvPr/>
        </p:nvPicPr>
        <p:blipFill>
          <a:blip r:embed="rId4">
            <a:extLst>
              <a:ext uri="{28A0092B-C50C-407E-A947-70E740481C1C}">
                <a14:useLocalDpi xmlns:a14="http://schemas.microsoft.com/office/drawing/2010/main" val="0"/>
              </a:ext>
            </a:extLst>
          </a:blip>
          <a:srcRect/>
          <a:stretch>
            <a:fillRect/>
          </a:stretch>
        </p:blipFill>
        <p:spPr bwMode="auto">
          <a:xfrm>
            <a:off x="2504916" y="2971801"/>
            <a:ext cx="4581684" cy="3305390"/>
          </a:xfrm>
          <a:prstGeom prst="rect">
            <a:avLst/>
          </a:prstGeom>
          <a:noFill/>
          <a:ln>
            <a:noFill/>
          </a:ln>
        </p:spPr>
      </p:pic>
    </p:spTree>
    <p:extLst>
      <p:ext uri="{BB962C8B-B14F-4D97-AF65-F5344CB8AC3E}">
        <p14:creationId xmlns:p14="http://schemas.microsoft.com/office/powerpoint/2010/main" val="4132910968"/>
      </p:ext>
    </p:extLst>
  </p:cSld>
  <p:clrMapOvr>
    <a:masterClrMapping/>
  </p:clrMapOvr>
  <p:transition advClick="0" advTm="5000"/>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098" y="1085851"/>
            <a:ext cx="8229600" cy="2800350"/>
          </a:xfrm>
        </p:spPr>
        <p:txBody>
          <a:bodyPr numCol="1">
            <a:normAutofit/>
          </a:bodyPr>
          <a:lstStyle/>
          <a:p>
            <a:pPr marL="228600" indent="0">
              <a:buNone/>
            </a:pPr>
            <a:r>
              <a:rPr lang="en-US" sz="2800" dirty="0" smtClean="0">
                <a:latin typeface="Arial Black" pitchFamily="34" charset="0"/>
              </a:rPr>
              <a:t>Question #3:</a:t>
            </a:r>
          </a:p>
          <a:p>
            <a:pPr marL="228600" indent="0">
              <a:buNone/>
            </a:pPr>
            <a:r>
              <a:rPr lang="en-US" sz="2800" dirty="0" smtClean="0">
                <a:latin typeface="Arial Black" pitchFamily="34" charset="0"/>
              </a:rPr>
              <a:t>What </a:t>
            </a:r>
            <a:r>
              <a:rPr lang="en-US" sz="2800" dirty="0">
                <a:latin typeface="Arial Black" pitchFamily="34" charset="0"/>
              </a:rPr>
              <a:t>Winston-Salem institution, home of the Fighting Pickles, is unique because it awards high school, undergraduate, and graduate degrees to its students?</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pic>
        <p:nvPicPr>
          <p:cNvPr id="9" name="Picture 8" descr="http://colleges.usnews.rankingsandreviews.com/img/college-photo_12036..jpg"/>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171950" cy="2699385"/>
          </a:xfrm>
          <a:prstGeom prst="rect">
            <a:avLst/>
          </a:prstGeom>
          <a:noFill/>
          <a:ln>
            <a:noFill/>
          </a:ln>
        </p:spPr>
      </p:pic>
    </p:spTree>
    <p:extLst>
      <p:ext uri="{BB962C8B-B14F-4D97-AF65-F5344CB8AC3E}">
        <p14:creationId xmlns:p14="http://schemas.microsoft.com/office/powerpoint/2010/main" val="2685059151"/>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098" y="1085851"/>
            <a:ext cx="8229600" cy="2800350"/>
          </a:xfrm>
        </p:spPr>
        <p:txBody>
          <a:bodyPr numCol="1">
            <a:normAutofit/>
          </a:bodyPr>
          <a:lstStyle/>
          <a:p>
            <a:pPr marL="228600" indent="0">
              <a:buNone/>
            </a:pPr>
            <a:r>
              <a:rPr lang="en-US" sz="2800" dirty="0" smtClean="0">
                <a:latin typeface="Arial Black" pitchFamily="34" charset="0"/>
              </a:rPr>
              <a:t>Question #3:</a:t>
            </a:r>
          </a:p>
          <a:p>
            <a:pPr marL="228600" indent="0">
              <a:buNone/>
            </a:pPr>
            <a:r>
              <a:rPr lang="en-US" sz="2800" dirty="0" smtClean="0">
                <a:latin typeface="Arial Black" pitchFamily="34" charset="0"/>
              </a:rPr>
              <a:t>What </a:t>
            </a:r>
            <a:r>
              <a:rPr lang="en-US" sz="2800" dirty="0">
                <a:latin typeface="Arial Black" pitchFamily="34" charset="0"/>
              </a:rPr>
              <a:t>Winston-Salem institution, home of the Fighting Pickles, is unique because it awards high school, undergraduate, and graduate degrees to its students?</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pic>
        <p:nvPicPr>
          <p:cNvPr id="9" name="Picture 8" descr="http://colleges.usnews.rankingsandreviews.com/img/college-photo_12036..jpg"/>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171950" cy="2699385"/>
          </a:xfrm>
          <a:prstGeom prst="rect">
            <a:avLst/>
          </a:prstGeom>
          <a:noFill/>
          <a:ln>
            <a:noFill/>
          </a:ln>
        </p:spPr>
      </p:pic>
    </p:spTree>
    <p:extLst>
      <p:ext uri="{BB962C8B-B14F-4D97-AF65-F5344CB8AC3E}">
        <p14:creationId xmlns:p14="http://schemas.microsoft.com/office/powerpoint/2010/main" val="2371518682"/>
      </p:ext>
    </p:extLst>
  </p:cSld>
  <p:clrMapOvr>
    <a:masterClrMapping/>
  </p:clrMapOvr>
  <p:transition advClick="0" advTm="5000"/>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098" y="1085851"/>
            <a:ext cx="8229600" cy="2800350"/>
          </a:xfrm>
        </p:spPr>
        <p:txBody>
          <a:bodyPr numCol="1">
            <a:normAutofit/>
          </a:bodyPr>
          <a:lstStyle/>
          <a:p>
            <a:pPr marL="228600" indent="0">
              <a:buNone/>
            </a:pPr>
            <a:r>
              <a:rPr lang="en-US" sz="2800" dirty="0" smtClean="0">
                <a:latin typeface="Arial Black" pitchFamily="34" charset="0"/>
              </a:rPr>
              <a:t>Question #4:</a:t>
            </a:r>
          </a:p>
          <a:p>
            <a:pPr marL="228600" indent="0">
              <a:buNone/>
            </a:pPr>
            <a:r>
              <a:rPr lang="en-US" sz="2800" dirty="0">
                <a:latin typeface="Arial Black" pitchFamily="34" charset="0"/>
              </a:rPr>
              <a:t>Concurrent with the announcement that the school would begin accepting men, Peace College changed its name to what in 2012?</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pic>
        <p:nvPicPr>
          <p:cNvPr id="10" name="Picture 9" descr="http://upload.wikimedia.org/wikipedia/commons/9/9e/Peace-College-20080321.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4750" y="3124200"/>
            <a:ext cx="5105400" cy="2966720"/>
          </a:xfrm>
          <a:prstGeom prst="rect">
            <a:avLst/>
          </a:prstGeom>
          <a:noFill/>
          <a:ln>
            <a:noFill/>
          </a:ln>
        </p:spPr>
      </p:pic>
    </p:spTree>
    <p:extLst>
      <p:ext uri="{BB962C8B-B14F-4D97-AF65-F5344CB8AC3E}">
        <p14:creationId xmlns:p14="http://schemas.microsoft.com/office/powerpoint/2010/main" val="204838178"/>
      </p:ext>
    </p:extLst>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098" y="1085851"/>
            <a:ext cx="8229600" cy="2800350"/>
          </a:xfrm>
        </p:spPr>
        <p:txBody>
          <a:bodyPr numCol="1">
            <a:normAutofit/>
          </a:bodyPr>
          <a:lstStyle/>
          <a:p>
            <a:pPr marL="228600" indent="0">
              <a:buNone/>
            </a:pPr>
            <a:r>
              <a:rPr lang="en-US" sz="2800" dirty="0" smtClean="0">
                <a:latin typeface="Arial Black" pitchFamily="34" charset="0"/>
              </a:rPr>
              <a:t>Question #4:</a:t>
            </a:r>
          </a:p>
          <a:p>
            <a:pPr marL="228600" indent="0">
              <a:buNone/>
            </a:pPr>
            <a:r>
              <a:rPr lang="en-US" sz="2800" dirty="0">
                <a:latin typeface="Arial Black" pitchFamily="34" charset="0"/>
              </a:rPr>
              <a:t>Concurrent with the announcement that the school would begin accepting men, Peace College changed its name to what in 2012?</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pic>
        <p:nvPicPr>
          <p:cNvPr id="10" name="Picture 9" descr="http://upload.wikimedia.org/wikipedia/commons/9/9e/Peace-College-20080321.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4750" y="3124200"/>
            <a:ext cx="5105400" cy="2966720"/>
          </a:xfrm>
          <a:prstGeom prst="rect">
            <a:avLst/>
          </a:prstGeom>
          <a:noFill/>
          <a:ln>
            <a:noFill/>
          </a:ln>
        </p:spPr>
      </p:pic>
    </p:spTree>
    <p:extLst>
      <p:ext uri="{BB962C8B-B14F-4D97-AF65-F5344CB8AC3E}">
        <p14:creationId xmlns:p14="http://schemas.microsoft.com/office/powerpoint/2010/main" val="1937458603"/>
      </p:ext>
    </p:extLst>
  </p:cSld>
  <p:clrMapOvr>
    <a:masterClrMapping/>
  </p:clrMapOvr>
  <p:transition advClick="0" advTm="5000"/>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098" y="1085851"/>
            <a:ext cx="8229600" cy="2800350"/>
          </a:xfrm>
        </p:spPr>
        <p:txBody>
          <a:bodyPr numCol="1">
            <a:normAutofit/>
          </a:bodyPr>
          <a:lstStyle/>
          <a:p>
            <a:pPr marL="228600" indent="0">
              <a:buNone/>
            </a:pPr>
            <a:r>
              <a:rPr lang="en-US" sz="2800" dirty="0" smtClean="0">
                <a:latin typeface="Arial Black" pitchFamily="34" charset="0"/>
              </a:rPr>
              <a:t>Question #5:</a:t>
            </a:r>
          </a:p>
          <a:p>
            <a:pPr marL="228600" indent="0">
              <a:buNone/>
            </a:pPr>
            <a:r>
              <a:rPr lang="en-US" sz="2800" dirty="0">
                <a:latin typeface="Arial Black" pitchFamily="34" charset="0"/>
              </a:rPr>
              <a:t>What North Carolina public university opened its doors in 1795 as the first public university in the United States?</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pic>
        <p:nvPicPr>
          <p:cNvPr id="9" name="Picture 8" descr="https://www.unchealthcare.org/site/Nursing/servicelines/aircare/history/archive-photos/From%20the%20air/image"/>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183844"/>
            <a:ext cx="4495800" cy="3055246"/>
          </a:xfrm>
          <a:prstGeom prst="rect">
            <a:avLst/>
          </a:prstGeom>
          <a:noFill/>
          <a:ln>
            <a:noFill/>
          </a:ln>
        </p:spPr>
      </p:pic>
    </p:spTree>
    <p:extLst>
      <p:ext uri="{BB962C8B-B14F-4D97-AF65-F5344CB8AC3E}">
        <p14:creationId xmlns:p14="http://schemas.microsoft.com/office/powerpoint/2010/main" val="2030013871"/>
      </p:ext>
    </p:extLst>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098" y="1085851"/>
            <a:ext cx="8229600" cy="2800350"/>
          </a:xfrm>
        </p:spPr>
        <p:txBody>
          <a:bodyPr numCol="1">
            <a:normAutofit/>
          </a:bodyPr>
          <a:lstStyle/>
          <a:p>
            <a:pPr marL="228600" indent="0">
              <a:buNone/>
            </a:pPr>
            <a:r>
              <a:rPr lang="en-US" sz="2800" dirty="0" smtClean="0">
                <a:latin typeface="Arial Black" pitchFamily="34" charset="0"/>
              </a:rPr>
              <a:t>Question #5:</a:t>
            </a:r>
          </a:p>
          <a:p>
            <a:pPr marL="228600" indent="0">
              <a:buNone/>
            </a:pPr>
            <a:r>
              <a:rPr lang="en-US" sz="2800" dirty="0">
                <a:latin typeface="Arial Black" pitchFamily="34" charset="0"/>
              </a:rPr>
              <a:t>What North Carolina public university opened its doors in 1795 as the first public university in the United States?</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pic>
        <p:nvPicPr>
          <p:cNvPr id="9" name="Picture 8" descr="https://www.unchealthcare.org/site/Nursing/servicelines/aircare/history/archive-photos/From%20the%20air/image"/>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183844"/>
            <a:ext cx="4495800" cy="3055246"/>
          </a:xfrm>
          <a:prstGeom prst="rect">
            <a:avLst/>
          </a:prstGeom>
          <a:noFill/>
          <a:ln>
            <a:noFill/>
          </a:ln>
        </p:spPr>
      </p:pic>
    </p:spTree>
    <p:extLst>
      <p:ext uri="{BB962C8B-B14F-4D97-AF65-F5344CB8AC3E}">
        <p14:creationId xmlns:p14="http://schemas.microsoft.com/office/powerpoint/2010/main" val="4090594546"/>
      </p:ext>
    </p:extLst>
  </p:cSld>
  <p:clrMapOvr>
    <a:masterClrMapping/>
  </p:clrMapOvr>
  <p:transition advClick="0" advTm="5000"/>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098" y="1085851"/>
            <a:ext cx="8229600" cy="2800350"/>
          </a:xfrm>
        </p:spPr>
        <p:txBody>
          <a:bodyPr numCol="1">
            <a:normAutofit/>
          </a:bodyPr>
          <a:lstStyle/>
          <a:p>
            <a:pPr marL="228600" indent="0">
              <a:buNone/>
            </a:pPr>
            <a:r>
              <a:rPr lang="en-US" sz="2800" dirty="0" smtClean="0">
                <a:latin typeface="Arial Black" pitchFamily="34" charset="0"/>
              </a:rPr>
              <a:t>Question #6:</a:t>
            </a:r>
          </a:p>
          <a:p>
            <a:pPr marL="228600" indent="0">
              <a:buNone/>
            </a:pPr>
            <a:r>
              <a:rPr lang="en-US" sz="2800" dirty="0">
                <a:latin typeface="Arial Black" pitchFamily="34" charset="0"/>
              </a:rPr>
              <a:t>What North Carolina city is home to more than five colleges and universities including Bennett </a:t>
            </a:r>
            <a:r>
              <a:rPr lang="en-US" sz="2800" dirty="0" smtClean="0">
                <a:latin typeface="Arial Black" pitchFamily="34" charset="0"/>
              </a:rPr>
              <a:t>College and UNC-G?</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pic>
        <p:nvPicPr>
          <p:cNvPr id="10" name="Picture 9" descr="http://action.naacp.org/page/-/Bennett%20College%202.jpg"/>
          <p:cNvPicPr/>
          <p:nvPr/>
        </p:nvPicPr>
        <p:blipFill>
          <a:blip r:embed="rId4">
            <a:extLst>
              <a:ext uri="{28A0092B-C50C-407E-A947-70E740481C1C}">
                <a14:useLocalDpi xmlns:a14="http://schemas.microsoft.com/office/drawing/2010/main" val="0"/>
              </a:ext>
            </a:extLst>
          </a:blip>
          <a:srcRect/>
          <a:stretch>
            <a:fillRect/>
          </a:stretch>
        </p:blipFill>
        <p:spPr bwMode="auto">
          <a:xfrm>
            <a:off x="1866900" y="2957726"/>
            <a:ext cx="5410200" cy="3319463"/>
          </a:xfrm>
          <a:prstGeom prst="rect">
            <a:avLst/>
          </a:prstGeom>
          <a:noFill/>
          <a:ln>
            <a:noFill/>
          </a:ln>
        </p:spPr>
      </p:pic>
    </p:spTree>
    <p:extLst>
      <p:ext uri="{BB962C8B-B14F-4D97-AF65-F5344CB8AC3E}">
        <p14:creationId xmlns:p14="http://schemas.microsoft.com/office/powerpoint/2010/main" val="2068972969"/>
      </p:ext>
    </p:extLst>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098" y="1085851"/>
            <a:ext cx="8229600" cy="2800350"/>
          </a:xfrm>
        </p:spPr>
        <p:txBody>
          <a:bodyPr numCol="1">
            <a:normAutofit/>
          </a:bodyPr>
          <a:lstStyle/>
          <a:p>
            <a:pPr marL="228600" indent="0">
              <a:buNone/>
            </a:pPr>
            <a:r>
              <a:rPr lang="en-US" sz="2800" dirty="0" smtClean="0">
                <a:latin typeface="Arial Black" pitchFamily="34" charset="0"/>
              </a:rPr>
              <a:t>Question #6:</a:t>
            </a:r>
          </a:p>
          <a:p>
            <a:pPr marL="228600" indent="0">
              <a:buNone/>
            </a:pPr>
            <a:r>
              <a:rPr lang="en-US" sz="2800" dirty="0">
                <a:latin typeface="Arial Black" pitchFamily="34" charset="0"/>
              </a:rPr>
              <a:t>What North Carolina city is home to more than five colleges and universities including Bennett </a:t>
            </a:r>
            <a:r>
              <a:rPr lang="en-US" sz="2800" dirty="0" smtClean="0">
                <a:latin typeface="Arial Black" pitchFamily="34" charset="0"/>
              </a:rPr>
              <a:t>College and UNC-G?</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pic>
        <p:nvPicPr>
          <p:cNvPr id="10" name="Picture 9" descr="http://action.naacp.org/page/-/Bennett%20College%202.jpg"/>
          <p:cNvPicPr/>
          <p:nvPr/>
        </p:nvPicPr>
        <p:blipFill>
          <a:blip r:embed="rId4">
            <a:extLst>
              <a:ext uri="{28A0092B-C50C-407E-A947-70E740481C1C}">
                <a14:useLocalDpi xmlns:a14="http://schemas.microsoft.com/office/drawing/2010/main" val="0"/>
              </a:ext>
            </a:extLst>
          </a:blip>
          <a:srcRect/>
          <a:stretch>
            <a:fillRect/>
          </a:stretch>
        </p:blipFill>
        <p:spPr bwMode="auto">
          <a:xfrm>
            <a:off x="1866900" y="2957726"/>
            <a:ext cx="5410200" cy="3319463"/>
          </a:xfrm>
          <a:prstGeom prst="rect">
            <a:avLst/>
          </a:prstGeom>
          <a:noFill/>
          <a:ln>
            <a:noFill/>
          </a:ln>
        </p:spPr>
      </p:pic>
    </p:spTree>
    <p:extLst>
      <p:ext uri="{BB962C8B-B14F-4D97-AF65-F5344CB8AC3E}">
        <p14:creationId xmlns:p14="http://schemas.microsoft.com/office/powerpoint/2010/main" val="2704865277"/>
      </p:ext>
    </p:extLst>
  </p:cSld>
  <p:clrMapOvr>
    <a:masterClrMapping/>
  </p:clrMapOvr>
  <p:transition advClick="0" advTm="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#3: </a:t>
            </a:r>
          </a:p>
          <a:p>
            <a:pPr marL="228600" indent="0">
              <a:buNone/>
            </a:pPr>
            <a:r>
              <a:rPr lang="en-US" sz="2800" dirty="0" smtClean="0">
                <a:latin typeface="Arial Black" pitchFamily="34" charset="0"/>
              </a:rPr>
              <a:t>Mutualism, </a:t>
            </a:r>
            <a:r>
              <a:rPr lang="en-US" sz="2800" dirty="0" err="1" smtClean="0">
                <a:latin typeface="Arial Black" pitchFamily="34" charset="0"/>
              </a:rPr>
              <a:t>commensualism</a:t>
            </a:r>
            <a:r>
              <a:rPr lang="en-US" sz="2800" dirty="0" smtClean="0">
                <a:latin typeface="Arial Black" pitchFamily="34" charset="0"/>
              </a:rPr>
              <a:t>, and parasitism are examples of what type of long term relationship between two species?</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                          </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
        <p:nvSpPr>
          <p:cNvPr id="10055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055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advClick="0" advTm="5000"/>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098" y="1085851"/>
            <a:ext cx="8229600" cy="2800350"/>
          </a:xfrm>
        </p:spPr>
        <p:txBody>
          <a:bodyPr numCol="1">
            <a:normAutofit/>
          </a:bodyPr>
          <a:lstStyle/>
          <a:p>
            <a:pPr marL="228600" indent="0">
              <a:buNone/>
            </a:pPr>
            <a:r>
              <a:rPr lang="en-US" sz="2800" dirty="0" smtClean="0">
                <a:latin typeface="Arial Black" pitchFamily="34" charset="0"/>
              </a:rPr>
              <a:t>Question #7:</a:t>
            </a:r>
          </a:p>
          <a:p>
            <a:pPr marL="228600" indent="0">
              <a:buNone/>
            </a:pPr>
            <a:r>
              <a:rPr lang="en-US" sz="2800" dirty="0">
                <a:latin typeface="Arial Black" pitchFamily="34" charset="0"/>
              </a:rPr>
              <a:t>What Laurinburg institution was formed with the merger of Flora McDonald College and Presbyterian Junior College? It added its first graduate degree program in 2013.</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pic>
        <p:nvPicPr>
          <p:cNvPr id="9" name="Picture 8" descr="http://www.learnnc.org/lp/media/uploads/2008/10/scotlandcobelltower.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3853906"/>
            <a:ext cx="3809998" cy="2428025"/>
          </a:xfrm>
          <a:prstGeom prst="rect">
            <a:avLst/>
          </a:prstGeom>
          <a:noFill/>
          <a:ln>
            <a:noFill/>
          </a:ln>
        </p:spPr>
      </p:pic>
    </p:spTree>
    <p:extLst>
      <p:ext uri="{BB962C8B-B14F-4D97-AF65-F5344CB8AC3E}">
        <p14:creationId xmlns:p14="http://schemas.microsoft.com/office/powerpoint/2010/main" val="1836844033"/>
      </p:ext>
    </p:extLst>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098" y="1085851"/>
            <a:ext cx="8229600" cy="2800350"/>
          </a:xfrm>
        </p:spPr>
        <p:txBody>
          <a:bodyPr numCol="1">
            <a:normAutofit/>
          </a:bodyPr>
          <a:lstStyle/>
          <a:p>
            <a:pPr marL="228600" indent="0">
              <a:buNone/>
            </a:pPr>
            <a:r>
              <a:rPr lang="en-US" sz="2800" dirty="0" smtClean="0">
                <a:latin typeface="Arial Black" pitchFamily="34" charset="0"/>
              </a:rPr>
              <a:t>Question #7:</a:t>
            </a:r>
          </a:p>
          <a:p>
            <a:pPr marL="228600" indent="0">
              <a:buNone/>
            </a:pPr>
            <a:r>
              <a:rPr lang="en-US" sz="2800" dirty="0">
                <a:latin typeface="Arial Black" pitchFamily="34" charset="0"/>
              </a:rPr>
              <a:t>What Laurinburg institution was formed with the merger of Flora McDonald College and Presbyterian Junior College? It added its first graduate degree program in 2013.</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pic>
        <p:nvPicPr>
          <p:cNvPr id="9" name="Picture 8" descr="http://www.learnnc.org/lp/media/uploads/2008/10/scotlandcobelltower.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3853906"/>
            <a:ext cx="3809998" cy="2428025"/>
          </a:xfrm>
          <a:prstGeom prst="rect">
            <a:avLst/>
          </a:prstGeom>
          <a:noFill/>
          <a:ln>
            <a:noFill/>
          </a:ln>
        </p:spPr>
      </p:pic>
    </p:spTree>
    <p:extLst>
      <p:ext uri="{BB962C8B-B14F-4D97-AF65-F5344CB8AC3E}">
        <p14:creationId xmlns:p14="http://schemas.microsoft.com/office/powerpoint/2010/main" val="3171181425"/>
      </p:ext>
    </p:extLst>
  </p:cSld>
  <p:clrMapOvr>
    <a:masterClrMapping/>
  </p:clrMapOvr>
  <p:transition advClick="0" advTm="5000"/>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85850"/>
            <a:ext cx="8763000" cy="2800350"/>
          </a:xfrm>
        </p:spPr>
        <p:txBody>
          <a:bodyPr numCol="1">
            <a:normAutofit/>
          </a:bodyPr>
          <a:lstStyle/>
          <a:p>
            <a:pPr marL="228600" indent="0">
              <a:buNone/>
            </a:pPr>
            <a:r>
              <a:rPr lang="en-US" sz="2800" dirty="0" smtClean="0">
                <a:latin typeface="Arial Black" pitchFamily="34" charset="0"/>
              </a:rPr>
              <a:t>Question #8:</a:t>
            </a:r>
          </a:p>
          <a:p>
            <a:pPr marL="228600" indent="0">
              <a:buNone/>
            </a:pPr>
            <a:r>
              <a:rPr lang="en-US" sz="2800" dirty="0">
                <a:latin typeface="Arial Black" pitchFamily="34" charset="0"/>
              </a:rPr>
              <a:t>What Wayne County </a:t>
            </a:r>
            <a:r>
              <a:rPr lang="en-US" sz="2800" dirty="0" smtClean="0">
                <a:latin typeface="Arial Black" pitchFamily="34" charset="0"/>
              </a:rPr>
              <a:t>institution </a:t>
            </a:r>
            <a:r>
              <a:rPr lang="en-US" sz="2800" dirty="0">
                <a:latin typeface="Arial Black" pitchFamily="34" charset="0"/>
              </a:rPr>
              <a:t>chartered in 1951 announced a name change from college to university in December, 2013?</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pic>
        <p:nvPicPr>
          <p:cNvPr id="10" name="Picture 9" descr="http://www.umo.edu/sites/default/files/university.jpg"/>
          <p:cNvPicPr/>
          <p:nvPr/>
        </p:nvPicPr>
        <p:blipFill>
          <a:blip r:embed="rId4">
            <a:extLst>
              <a:ext uri="{28A0092B-C50C-407E-A947-70E740481C1C}">
                <a14:useLocalDpi xmlns:a14="http://schemas.microsoft.com/office/drawing/2010/main" val="0"/>
              </a:ext>
            </a:extLst>
          </a:blip>
          <a:srcRect/>
          <a:stretch>
            <a:fillRect/>
          </a:stretch>
        </p:blipFill>
        <p:spPr bwMode="auto">
          <a:xfrm>
            <a:off x="1892300" y="2890100"/>
            <a:ext cx="5359400" cy="3387090"/>
          </a:xfrm>
          <a:prstGeom prst="rect">
            <a:avLst/>
          </a:prstGeom>
          <a:noFill/>
          <a:ln>
            <a:noFill/>
          </a:ln>
        </p:spPr>
      </p:pic>
      <p:sp>
        <p:nvSpPr>
          <p:cNvPr id="2" name="Rectangle 1"/>
          <p:cNvSpPr/>
          <p:nvPr/>
        </p:nvSpPr>
        <p:spPr>
          <a:xfrm>
            <a:off x="3200400" y="4724400"/>
            <a:ext cx="2743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03076"/>
      </p:ext>
    </p:extLst>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85850"/>
            <a:ext cx="8763000" cy="2800350"/>
          </a:xfrm>
        </p:spPr>
        <p:txBody>
          <a:bodyPr numCol="1">
            <a:normAutofit/>
          </a:bodyPr>
          <a:lstStyle/>
          <a:p>
            <a:pPr marL="228600" indent="0">
              <a:buNone/>
            </a:pPr>
            <a:r>
              <a:rPr lang="en-US" sz="2800" dirty="0" smtClean="0">
                <a:latin typeface="Arial Black" pitchFamily="34" charset="0"/>
              </a:rPr>
              <a:t>Question #8:</a:t>
            </a:r>
          </a:p>
          <a:p>
            <a:pPr marL="228600" indent="0">
              <a:buNone/>
            </a:pPr>
            <a:r>
              <a:rPr lang="en-US" sz="2800" dirty="0">
                <a:latin typeface="Arial Black" pitchFamily="34" charset="0"/>
              </a:rPr>
              <a:t>What Wayne County </a:t>
            </a:r>
            <a:r>
              <a:rPr lang="en-US" sz="2800" dirty="0" smtClean="0">
                <a:latin typeface="Arial Black" pitchFamily="34" charset="0"/>
              </a:rPr>
              <a:t>institution </a:t>
            </a:r>
            <a:r>
              <a:rPr lang="en-US" sz="2800" dirty="0">
                <a:latin typeface="Arial Black" pitchFamily="34" charset="0"/>
              </a:rPr>
              <a:t>chartered in 1951 announced a name change from college to university in December, 2013?</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pic>
        <p:nvPicPr>
          <p:cNvPr id="10" name="Picture 9" descr="http://www.umo.edu/sites/default/files/university.jpg"/>
          <p:cNvPicPr/>
          <p:nvPr/>
        </p:nvPicPr>
        <p:blipFill>
          <a:blip r:embed="rId4">
            <a:extLst>
              <a:ext uri="{28A0092B-C50C-407E-A947-70E740481C1C}">
                <a14:useLocalDpi xmlns:a14="http://schemas.microsoft.com/office/drawing/2010/main" val="0"/>
              </a:ext>
            </a:extLst>
          </a:blip>
          <a:srcRect/>
          <a:stretch>
            <a:fillRect/>
          </a:stretch>
        </p:blipFill>
        <p:spPr bwMode="auto">
          <a:xfrm>
            <a:off x="1892300" y="2890100"/>
            <a:ext cx="5359400" cy="3387090"/>
          </a:xfrm>
          <a:prstGeom prst="rect">
            <a:avLst/>
          </a:prstGeom>
          <a:noFill/>
          <a:ln>
            <a:noFill/>
          </a:ln>
        </p:spPr>
      </p:pic>
      <p:sp>
        <p:nvSpPr>
          <p:cNvPr id="2" name="Rectangle 1"/>
          <p:cNvSpPr/>
          <p:nvPr/>
        </p:nvSpPr>
        <p:spPr>
          <a:xfrm>
            <a:off x="3200400" y="4724400"/>
            <a:ext cx="2743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386813"/>
      </p:ext>
    </p:extLst>
  </p:cSld>
  <p:clrMapOvr>
    <a:masterClrMapping/>
  </p:clrMapOvr>
  <p:transition advClick="0" advTm="5000"/>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85850"/>
            <a:ext cx="8763000" cy="2800350"/>
          </a:xfrm>
        </p:spPr>
        <p:txBody>
          <a:bodyPr numCol="1">
            <a:normAutofit/>
          </a:bodyPr>
          <a:lstStyle/>
          <a:p>
            <a:pPr marL="228600" indent="0">
              <a:buNone/>
            </a:pPr>
            <a:r>
              <a:rPr lang="en-US" sz="2800" dirty="0" smtClean="0">
                <a:latin typeface="Arial Black" pitchFamily="34" charset="0"/>
              </a:rPr>
              <a:t>Question #9:</a:t>
            </a:r>
          </a:p>
          <a:p>
            <a:pPr marL="228600" indent="0">
              <a:buNone/>
            </a:pPr>
            <a:r>
              <a:rPr lang="en-US" sz="2800" dirty="0">
                <a:latin typeface="Arial Black" pitchFamily="34" charset="0"/>
              </a:rPr>
              <a:t>What purple and gold university led by David Belcher is located in </a:t>
            </a:r>
            <a:r>
              <a:rPr lang="en-US" sz="2800" dirty="0" smtClean="0">
                <a:latin typeface="Arial Black" pitchFamily="34" charset="0"/>
              </a:rPr>
              <a:t>Cullowhee</a:t>
            </a:r>
            <a:r>
              <a:rPr lang="en-US" sz="2800" dirty="0" smtClean="0">
                <a:latin typeface="Arial Black" pitchFamily="34" charset="0"/>
              </a:rPr>
              <a:t>?</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pic>
        <p:nvPicPr>
          <p:cNvPr id="11" name="Picture 10" descr="http://upload.wikimedia.org/wikipedia/commons/7/79/WCU_2007.jpg"/>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667001"/>
            <a:ext cx="5867398" cy="3610190"/>
          </a:xfrm>
          <a:prstGeom prst="rect">
            <a:avLst/>
          </a:prstGeom>
          <a:noFill/>
          <a:ln>
            <a:noFill/>
          </a:ln>
        </p:spPr>
      </p:pic>
    </p:spTree>
    <p:extLst>
      <p:ext uri="{BB962C8B-B14F-4D97-AF65-F5344CB8AC3E}">
        <p14:creationId xmlns:p14="http://schemas.microsoft.com/office/powerpoint/2010/main" val="4120386890"/>
      </p:ext>
    </p:extLst>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85850"/>
            <a:ext cx="8763000" cy="2800350"/>
          </a:xfrm>
        </p:spPr>
        <p:txBody>
          <a:bodyPr numCol="1">
            <a:normAutofit/>
          </a:bodyPr>
          <a:lstStyle/>
          <a:p>
            <a:pPr marL="228600" indent="0">
              <a:buNone/>
            </a:pPr>
            <a:r>
              <a:rPr lang="en-US" sz="2800" dirty="0" smtClean="0">
                <a:latin typeface="Arial Black" pitchFamily="34" charset="0"/>
              </a:rPr>
              <a:t>Question #9:</a:t>
            </a:r>
          </a:p>
          <a:p>
            <a:pPr marL="228600" indent="0">
              <a:buNone/>
            </a:pPr>
            <a:r>
              <a:rPr lang="en-US" sz="2800" dirty="0">
                <a:latin typeface="Arial Black" pitchFamily="34" charset="0"/>
              </a:rPr>
              <a:t>What purple and gold university led by David Belcher is located in </a:t>
            </a:r>
            <a:r>
              <a:rPr lang="en-US" sz="2800" dirty="0" smtClean="0">
                <a:latin typeface="Arial Black" pitchFamily="34" charset="0"/>
              </a:rPr>
              <a:t>Cullowhee</a:t>
            </a:r>
            <a:r>
              <a:rPr lang="en-US" sz="2800" dirty="0" smtClean="0">
                <a:latin typeface="Arial Black" pitchFamily="34" charset="0"/>
              </a:rPr>
              <a:t>?</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pic>
        <p:nvPicPr>
          <p:cNvPr id="11" name="Picture 10" descr="http://upload.wikimedia.org/wikipedia/commons/7/79/WCU_2007.jpg"/>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667001"/>
            <a:ext cx="5867398" cy="3610190"/>
          </a:xfrm>
          <a:prstGeom prst="rect">
            <a:avLst/>
          </a:prstGeom>
          <a:noFill/>
          <a:ln>
            <a:noFill/>
          </a:ln>
        </p:spPr>
      </p:pic>
    </p:spTree>
    <p:extLst>
      <p:ext uri="{BB962C8B-B14F-4D97-AF65-F5344CB8AC3E}">
        <p14:creationId xmlns:p14="http://schemas.microsoft.com/office/powerpoint/2010/main" val="3487723569"/>
      </p:ext>
    </p:extLst>
  </p:cSld>
  <p:clrMapOvr>
    <a:masterClrMapping/>
  </p:clrMapOvr>
  <p:transition advClick="0" advTm="5000"/>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85850"/>
            <a:ext cx="8763000" cy="2800350"/>
          </a:xfrm>
        </p:spPr>
        <p:txBody>
          <a:bodyPr numCol="1">
            <a:normAutofit/>
          </a:bodyPr>
          <a:lstStyle/>
          <a:p>
            <a:pPr marL="228600" indent="0">
              <a:buNone/>
            </a:pPr>
            <a:r>
              <a:rPr lang="en-US" sz="2800" dirty="0" smtClean="0">
                <a:latin typeface="Arial Black" pitchFamily="34" charset="0"/>
              </a:rPr>
              <a:t>Question #10:</a:t>
            </a:r>
          </a:p>
          <a:p>
            <a:pPr marL="228600" indent="0">
              <a:buNone/>
            </a:pPr>
            <a:r>
              <a:rPr lang="en-US" sz="2800" dirty="0">
                <a:latin typeface="Arial Black" pitchFamily="34" charset="0"/>
              </a:rPr>
              <a:t>While more than a dozen NC universities offer engineering degrees, which is the largest with more students and over a dozen majors?</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pic>
        <p:nvPicPr>
          <p:cNvPr id="9" name="Picture 8" descr="http://weathstonestem.weebly.com/uploads/1/3/2/4/13248506/845678.jpg?55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954235"/>
            <a:ext cx="4601210" cy="3322955"/>
          </a:xfrm>
          <a:prstGeom prst="rect">
            <a:avLst/>
          </a:prstGeom>
          <a:noFill/>
          <a:ln>
            <a:noFill/>
          </a:ln>
        </p:spPr>
      </p:pic>
      <p:sp>
        <p:nvSpPr>
          <p:cNvPr id="2" name="Rectangle 1"/>
          <p:cNvSpPr/>
          <p:nvPr/>
        </p:nvSpPr>
        <p:spPr>
          <a:xfrm>
            <a:off x="3810000" y="3200400"/>
            <a:ext cx="533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383390"/>
      </p:ext>
    </p:extLst>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85850"/>
            <a:ext cx="8763000" cy="2800350"/>
          </a:xfrm>
        </p:spPr>
        <p:txBody>
          <a:bodyPr numCol="1">
            <a:normAutofit/>
          </a:bodyPr>
          <a:lstStyle/>
          <a:p>
            <a:pPr marL="228600" indent="0">
              <a:buNone/>
            </a:pPr>
            <a:r>
              <a:rPr lang="en-US" sz="2800" dirty="0" smtClean="0">
                <a:latin typeface="Arial Black" pitchFamily="34" charset="0"/>
              </a:rPr>
              <a:t>Question #10:</a:t>
            </a:r>
          </a:p>
          <a:p>
            <a:pPr marL="228600" indent="0">
              <a:buNone/>
            </a:pPr>
            <a:r>
              <a:rPr lang="en-US" sz="2800" dirty="0">
                <a:latin typeface="Arial Black" pitchFamily="34" charset="0"/>
              </a:rPr>
              <a:t>While more than a dozen NC universities offer engineering degrees, which is the largest with more students and over a dozen majors?</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pic>
        <p:nvPicPr>
          <p:cNvPr id="9" name="Picture 8" descr="http://weathstonestem.weebly.com/uploads/1/3/2/4/13248506/845678.jpg?55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954235"/>
            <a:ext cx="4601210" cy="3322955"/>
          </a:xfrm>
          <a:prstGeom prst="rect">
            <a:avLst/>
          </a:prstGeom>
          <a:noFill/>
          <a:ln>
            <a:noFill/>
          </a:ln>
        </p:spPr>
      </p:pic>
      <p:sp>
        <p:nvSpPr>
          <p:cNvPr id="2" name="Rectangle 1"/>
          <p:cNvSpPr/>
          <p:nvPr/>
        </p:nvSpPr>
        <p:spPr>
          <a:xfrm>
            <a:off x="3810000" y="3200400"/>
            <a:ext cx="533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538686"/>
      </p:ext>
    </p:extLst>
  </p:cSld>
  <p:clrMapOvr>
    <a:masterClrMapping/>
  </p:clrMapOvr>
  <p:transition advClick="0" advTm="5000"/>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85850"/>
            <a:ext cx="8763000" cy="2800350"/>
          </a:xfrm>
        </p:spPr>
        <p:txBody>
          <a:bodyPr numCol="1">
            <a:normAutofit/>
          </a:bodyPr>
          <a:lstStyle/>
          <a:p>
            <a:pPr marL="228600" indent="0">
              <a:buNone/>
            </a:pPr>
            <a:r>
              <a:rPr lang="en-US" sz="2800" dirty="0" smtClean="0">
                <a:latin typeface="Arial Black" pitchFamily="34" charset="0"/>
              </a:rPr>
              <a:t>Question #11:</a:t>
            </a:r>
          </a:p>
          <a:p>
            <a:pPr marL="228600" indent="0">
              <a:buNone/>
            </a:pPr>
            <a:r>
              <a:rPr lang="en-US" sz="2800" dirty="0">
                <a:latin typeface="Arial Black" pitchFamily="34" charset="0"/>
              </a:rPr>
              <a:t>What Mecklenburg County university opened in 1946 was founded to serve the education needs of post-World War II veterans? It was known in the 1950’s as Charlotte </a:t>
            </a:r>
            <a:r>
              <a:rPr lang="en-US" sz="2800" dirty="0" smtClean="0">
                <a:latin typeface="Arial Black" pitchFamily="34" charset="0"/>
              </a:rPr>
              <a:t>College.</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pic>
        <p:nvPicPr>
          <p:cNvPr id="10" name="Picture 9" descr="http://upload.wikimedia.org/wikipedia/commons/1/1c/UNCCNewQuad.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3429001"/>
            <a:ext cx="4610100" cy="2848190"/>
          </a:xfrm>
          <a:prstGeom prst="rect">
            <a:avLst/>
          </a:prstGeom>
          <a:noFill/>
          <a:ln>
            <a:noFill/>
          </a:ln>
        </p:spPr>
      </p:pic>
    </p:spTree>
    <p:extLst>
      <p:ext uri="{BB962C8B-B14F-4D97-AF65-F5344CB8AC3E}">
        <p14:creationId xmlns:p14="http://schemas.microsoft.com/office/powerpoint/2010/main" val="1991804012"/>
      </p:ext>
    </p:extLst>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85850"/>
            <a:ext cx="8763000" cy="2800350"/>
          </a:xfrm>
        </p:spPr>
        <p:txBody>
          <a:bodyPr numCol="1">
            <a:normAutofit/>
          </a:bodyPr>
          <a:lstStyle/>
          <a:p>
            <a:pPr marL="228600" indent="0">
              <a:buNone/>
            </a:pPr>
            <a:r>
              <a:rPr lang="en-US" sz="2800" dirty="0" smtClean="0">
                <a:latin typeface="Arial Black" pitchFamily="34" charset="0"/>
              </a:rPr>
              <a:t>Question #11:</a:t>
            </a:r>
          </a:p>
          <a:p>
            <a:pPr marL="228600" indent="0">
              <a:buNone/>
            </a:pPr>
            <a:r>
              <a:rPr lang="en-US" sz="2800" dirty="0">
                <a:latin typeface="Arial Black" pitchFamily="34" charset="0"/>
              </a:rPr>
              <a:t>What Mecklenburg County university opened in 1946 was founded to serve the education needs of post-World War II veterans? It was known in the 1950’s as Charlotte </a:t>
            </a:r>
            <a:r>
              <a:rPr lang="en-US" sz="2800" dirty="0" smtClean="0">
                <a:latin typeface="Arial Black" pitchFamily="34" charset="0"/>
              </a:rPr>
              <a:t>College.</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pic>
        <p:nvPicPr>
          <p:cNvPr id="10" name="Picture 9" descr="http://upload.wikimedia.org/wikipedia/commons/1/1c/UNCCNewQuad.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3429001"/>
            <a:ext cx="4610100" cy="2848190"/>
          </a:xfrm>
          <a:prstGeom prst="rect">
            <a:avLst/>
          </a:prstGeom>
          <a:noFill/>
          <a:ln>
            <a:noFill/>
          </a:ln>
        </p:spPr>
      </p:pic>
    </p:spTree>
    <p:extLst>
      <p:ext uri="{BB962C8B-B14F-4D97-AF65-F5344CB8AC3E}">
        <p14:creationId xmlns:p14="http://schemas.microsoft.com/office/powerpoint/2010/main" val="3522819819"/>
      </p:ext>
    </p:extLst>
  </p:cSld>
  <p:clrMapOvr>
    <a:masterClrMapping/>
  </p:clrMapOvr>
  <p:transition advClick="0"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#4:</a:t>
            </a:r>
          </a:p>
          <a:p>
            <a:pPr marL="228600" indent="0">
              <a:buNone/>
            </a:pPr>
            <a:r>
              <a:rPr lang="en-US" sz="2800" dirty="0" smtClean="0">
                <a:latin typeface="Arial Black" pitchFamily="34" charset="0"/>
              </a:rPr>
              <a:t>Emphysema and pneumonia are diseases of what paired organ which is responsible for breathing?</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85850"/>
            <a:ext cx="8763000" cy="2800350"/>
          </a:xfrm>
        </p:spPr>
        <p:txBody>
          <a:bodyPr numCol="1">
            <a:normAutofit/>
          </a:bodyPr>
          <a:lstStyle/>
          <a:p>
            <a:pPr marL="228600" indent="0">
              <a:buNone/>
            </a:pPr>
            <a:r>
              <a:rPr lang="en-US" sz="2800" dirty="0" smtClean="0">
                <a:latin typeface="Arial Black" pitchFamily="34" charset="0"/>
              </a:rPr>
              <a:t>Question #12:</a:t>
            </a:r>
          </a:p>
          <a:p>
            <a:pPr marL="228600" indent="0">
              <a:buNone/>
            </a:pPr>
            <a:r>
              <a:rPr lang="en-US" sz="2800" dirty="0" smtClean="0">
                <a:latin typeface="Arial Black" pitchFamily="34" charset="0"/>
              </a:rPr>
              <a:t>The </a:t>
            </a:r>
            <a:r>
              <a:rPr lang="en-US" sz="2800" dirty="0" err="1" smtClean="0">
                <a:latin typeface="Arial Black" pitchFamily="34" charset="0"/>
              </a:rPr>
              <a:t>Wainstein</a:t>
            </a:r>
            <a:r>
              <a:rPr lang="en-US" sz="2800" dirty="0" smtClean="0">
                <a:latin typeface="Arial Black" pitchFamily="34" charset="0"/>
              </a:rPr>
              <a:t> Report, published in October 2014, described academic fraud at what North Carolina university? </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pic>
        <p:nvPicPr>
          <p:cNvPr id="2129922" name="Picture 2" descr="http://media2.newsobserver.com/smedia/2014/10/22/21/35/rS3sQ.AuSt.156.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124201"/>
            <a:ext cx="4343400" cy="303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122513"/>
      </p:ext>
    </p:extLst>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85850"/>
            <a:ext cx="8763000" cy="2800350"/>
          </a:xfrm>
        </p:spPr>
        <p:txBody>
          <a:bodyPr numCol="1">
            <a:normAutofit/>
          </a:bodyPr>
          <a:lstStyle/>
          <a:p>
            <a:pPr marL="228600" indent="0">
              <a:buNone/>
            </a:pPr>
            <a:r>
              <a:rPr lang="en-US" sz="2800" dirty="0" smtClean="0">
                <a:latin typeface="Arial Black" pitchFamily="34" charset="0"/>
              </a:rPr>
              <a:t>Question #12:</a:t>
            </a:r>
          </a:p>
          <a:p>
            <a:pPr marL="228600" indent="0">
              <a:buNone/>
            </a:pPr>
            <a:r>
              <a:rPr lang="en-US" sz="2800" dirty="0" smtClean="0">
                <a:latin typeface="Arial Black" pitchFamily="34" charset="0"/>
              </a:rPr>
              <a:t>The </a:t>
            </a:r>
            <a:r>
              <a:rPr lang="en-US" sz="2800" dirty="0" err="1" smtClean="0">
                <a:latin typeface="Arial Black" pitchFamily="34" charset="0"/>
              </a:rPr>
              <a:t>Wainstein</a:t>
            </a:r>
            <a:r>
              <a:rPr lang="en-US" sz="2800" dirty="0" smtClean="0">
                <a:latin typeface="Arial Black" pitchFamily="34" charset="0"/>
              </a:rPr>
              <a:t> Report, published in October 2014, described academic fraud at what North Carolina university? </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pic>
        <p:nvPicPr>
          <p:cNvPr id="2129922" name="Picture 2" descr="http://media2.newsobserver.com/smedia/2014/10/22/21/35/rS3sQ.AuSt.156.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124201"/>
            <a:ext cx="4343400" cy="303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748135"/>
      </p:ext>
    </p:extLst>
  </p:cSld>
  <p:clrMapOvr>
    <a:masterClrMapping/>
  </p:clrMapOvr>
  <p:transition advClick="0" advTm="5000"/>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spTree>
  </p:cSld>
  <p:clrMapOvr>
    <a:masterClrMapping/>
  </p:clrMapOvr>
  <p:transition advClick="0" advTm="60000"/>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2 Minutes Remaining</a:t>
            </a:r>
            <a:endParaRPr lang="en-US"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spTree>
  </p:cSld>
  <p:clrMapOvr>
    <a:masterClrMapping/>
  </p:clrMapOvr>
  <p:transition advClick="0" advTm="60000"/>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 Minute Remaining</a:t>
            </a:r>
            <a:endParaRPr lang="en-US"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spTree>
  </p:cSld>
  <p:clrMapOvr>
    <a:masterClrMapping/>
  </p:clrMapOvr>
  <p:transition advClick="0" advTm="48000"/>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12 Seconds Remaining</a:t>
            </a:r>
            <a:endParaRPr lang="en-US" dirty="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spTree>
  </p:cSld>
  <p:clrMapOvr>
    <a:masterClrMapping/>
  </p:clrMapOvr>
  <p:transition advClick="0" advTm="12000"/>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TIME</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Pencils Down.</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Answer sheets will now be collected.</a:t>
            </a:r>
          </a:p>
          <a:p>
            <a:pPr marL="228600" indent="0">
              <a:buNone/>
            </a:pPr>
            <a:endParaRPr lang="en-US" sz="2800" dirty="0" smtClean="0">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43400"/>
          </a:xfrm>
        </p:spPr>
        <p:txBody>
          <a:bodyPr numCol="1">
            <a:normAutofit fontScale="85000" lnSpcReduction="20000"/>
          </a:bodyPr>
          <a:lstStyle/>
          <a:p>
            <a:pPr marL="228600" indent="0">
              <a:buNone/>
            </a:pPr>
            <a:r>
              <a:rPr lang="en-US" sz="3000" dirty="0" smtClean="0">
                <a:latin typeface="Arial Black" pitchFamily="34" charset="0"/>
              </a:rPr>
              <a:t>Answers for NC Colleges and Universities questions follow on next slide.</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Advance once all answer sheets have been collected.</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Group A Students may return to their team.</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Group B Students may be seated.</a:t>
            </a:r>
          </a:p>
          <a:p>
            <a:pPr marL="228600" indent="0">
              <a:buNone/>
            </a:pPr>
            <a:r>
              <a:rPr lang="en-US" sz="3000" dirty="0" smtClean="0">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endParaRPr lang="en-US" sz="3600" dirty="0"/>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24400"/>
          </a:xfrm>
        </p:spPr>
        <p:txBody>
          <a:bodyPr numCol="1">
            <a:normAutofit fontScale="85000" lnSpcReduction="20000"/>
          </a:bodyPr>
          <a:lstStyle/>
          <a:p>
            <a:pPr marL="228600" indent="0">
              <a:buNone/>
            </a:pPr>
            <a:r>
              <a:rPr lang="en-US" sz="2600" dirty="0" smtClean="0">
                <a:latin typeface="Arial Black" pitchFamily="34" charset="0"/>
              </a:rPr>
              <a:t>Answers</a:t>
            </a:r>
          </a:p>
          <a:p>
            <a:pPr marL="742950" indent="-514350">
              <a:buAutoNum type="arabicParenR"/>
            </a:pPr>
            <a:r>
              <a:rPr lang="en-US" sz="2600" u="sng" dirty="0" smtClean="0">
                <a:latin typeface="Arial Black" pitchFamily="34" charset="0"/>
              </a:rPr>
              <a:t>East Carolina </a:t>
            </a:r>
            <a:r>
              <a:rPr lang="en-US" sz="2600" dirty="0" smtClean="0">
                <a:latin typeface="Arial Black" pitchFamily="34" charset="0"/>
              </a:rPr>
              <a:t>University or </a:t>
            </a:r>
            <a:r>
              <a:rPr lang="en-US" sz="2600" u="sng" dirty="0" smtClean="0">
                <a:latin typeface="Arial Black" pitchFamily="34" charset="0"/>
              </a:rPr>
              <a:t>ECU</a:t>
            </a:r>
          </a:p>
          <a:p>
            <a:pPr marL="742950" indent="-514350">
              <a:buAutoNum type="arabicParenR"/>
            </a:pPr>
            <a:r>
              <a:rPr lang="en-US" sz="2600" u="sng" dirty="0" smtClean="0">
                <a:latin typeface="Arial Black" pitchFamily="34" charset="0"/>
              </a:rPr>
              <a:t>Brevard</a:t>
            </a:r>
          </a:p>
          <a:p>
            <a:pPr marL="742950" indent="-514350">
              <a:buAutoNum type="arabicParenR"/>
            </a:pPr>
            <a:r>
              <a:rPr lang="en-US" sz="2600" dirty="0" smtClean="0">
                <a:latin typeface="Arial Black" pitchFamily="34" charset="0"/>
              </a:rPr>
              <a:t>UNC </a:t>
            </a:r>
            <a:r>
              <a:rPr lang="en-US" sz="2600" u="sng" dirty="0" smtClean="0">
                <a:latin typeface="Arial Black" pitchFamily="34" charset="0"/>
              </a:rPr>
              <a:t>School of the Arts</a:t>
            </a:r>
          </a:p>
          <a:p>
            <a:pPr marL="742950" indent="-514350">
              <a:buAutoNum type="arabicParenR"/>
            </a:pPr>
            <a:r>
              <a:rPr lang="en-US" sz="2600" u="sng" dirty="0" smtClean="0">
                <a:latin typeface="Arial Black" pitchFamily="34" charset="0"/>
              </a:rPr>
              <a:t>William Peace University</a:t>
            </a:r>
          </a:p>
          <a:p>
            <a:pPr marL="742950" indent="-514350">
              <a:buAutoNum type="arabicParenR"/>
            </a:pPr>
            <a:r>
              <a:rPr lang="en-US" sz="2600" u="sng" dirty="0" smtClean="0">
                <a:latin typeface="Arial Black" pitchFamily="34" charset="0"/>
              </a:rPr>
              <a:t>University of North Carolina</a:t>
            </a:r>
            <a:r>
              <a:rPr lang="en-US" sz="2600" dirty="0" smtClean="0">
                <a:latin typeface="Arial Black" pitchFamily="34" charset="0"/>
              </a:rPr>
              <a:t> or </a:t>
            </a:r>
            <a:r>
              <a:rPr lang="en-US" sz="2600" u="sng" dirty="0" smtClean="0">
                <a:latin typeface="Arial Black" pitchFamily="34" charset="0"/>
              </a:rPr>
              <a:t>UNC</a:t>
            </a:r>
          </a:p>
          <a:p>
            <a:pPr marL="742950" indent="-514350">
              <a:buAutoNum type="arabicParenR"/>
            </a:pPr>
            <a:r>
              <a:rPr lang="en-US" sz="2600" u="sng" dirty="0" smtClean="0">
                <a:latin typeface="Arial Black" pitchFamily="34" charset="0"/>
              </a:rPr>
              <a:t>Greensboro</a:t>
            </a:r>
          </a:p>
          <a:p>
            <a:pPr marL="742950" indent="-514350">
              <a:buAutoNum type="arabicParenR"/>
            </a:pPr>
            <a:r>
              <a:rPr lang="en-US" sz="2600" u="sng" dirty="0" smtClean="0">
                <a:latin typeface="Arial Black" pitchFamily="34" charset="0"/>
              </a:rPr>
              <a:t>St. Andrews </a:t>
            </a:r>
            <a:r>
              <a:rPr lang="en-US" sz="2600" dirty="0" smtClean="0">
                <a:latin typeface="Arial Black" pitchFamily="34" charset="0"/>
              </a:rPr>
              <a:t>University</a:t>
            </a:r>
          </a:p>
          <a:p>
            <a:pPr marL="742950" indent="-514350">
              <a:buAutoNum type="arabicParenR"/>
            </a:pPr>
            <a:r>
              <a:rPr lang="en-US" sz="2600" u="sng" dirty="0" smtClean="0">
                <a:latin typeface="Arial Black" pitchFamily="34" charset="0"/>
              </a:rPr>
              <a:t>Mount Olive </a:t>
            </a:r>
            <a:r>
              <a:rPr lang="en-US" sz="2600" dirty="0" smtClean="0">
                <a:latin typeface="Arial Black" pitchFamily="34" charset="0"/>
              </a:rPr>
              <a:t>University or </a:t>
            </a:r>
            <a:r>
              <a:rPr lang="en-US" sz="2600" u="sng" dirty="0" smtClean="0">
                <a:latin typeface="Arial Black" pitchFamily="34" charset="0"/>
              </a:rPr>
              <a:t>UMO</a:t>
            </a:r>
          </a:p>
          <a:p>
            <a:pPr marL="742950" indent="-514350">
              <a:buAutoNum type="arabicParenR"/>
            </a:pPr>
            <a:r>
              <a:rPr lang="en-US" sz="2600" u="sng" dirty="0" smtClean="0">
                <a:latin typeface="Arial Black" pitchFamily="34" charset="0"/>
              </a:rPr>
              <a:t>Western Carolina</a:t>
            </a:r>
            <a:r>
              <a:rPr lang="en-US" sz="2600" dirty="0" smtClean="0">
                <a:latin typeface="Arial Black" pitchFamily="34" charset="0"/>
              </a:rPr>
              <a:t> University or </a:t>
            </a:r>
            <a:r>
              <a:rPr lang="en-US" sz="2600" u="sng" dirty="0" smtClean="0">
                <a:latin typeface="Arial Black" pitchFamily="34" charset="0"/>
              </a:rPr>
              <a:t>WCU</a:t>
            </a:r>
          </a:p>
          <a:p>
            <a:pPr marL="742950" indent="-514350">
              <a:buAutoNum type="arabicParenR"/>
            </a:pPr>
            <a:r>
              <a:rPr lang="en-US" sz="2600" dirty="0">
                <a:latin typeface="Arial Black" pitchFamily="34" charset="0"/>
              </a:rPr>
              <a:t> </a:t>
            </a:r>
            <a:r>
              <a:rPr lang="en-US" sz="2600" u="sng" dirty="0" smtClean="0">
                <a:latin typeface="Arial Black" pitchFamily="34" charset="0"/>
              </a:rPr>
              <a:t>NC State </a:t>
            </a:r>
            <a:r>
              <a:rPr lang="en-US" sz="2600" dirty="0" smtClean="0">
                <a:latin typeface="Arial Black" pitchFamily="34" charset="0"/>
              </a:rPr>
              <a:t>University or </a:t>
            </a:r>
            <a:r>
              <a:rPr lang="en-US" sz="2600" u="sng" dirty="0" smtClean="0">
                <a:latin typeface="Arial Black" pitchFamily="34" charset="0"/>
              </a:rPr>
              <a:t>NCSU</a:t>
            </a:r>
          </a:p>
          <a:p>
            <a:pPr marL="742950" indent="-514350">
              <a:buAutoNum type="arabicParenR"/>
            </a:pPr>
            <a:r>
              <a:rPr lang="en-US" sz="2600" dirty="0">
                <a:latin typeface="Arial Black" pitchFamily="34" charset="0"/>
              </a:rPr>
              <a:t> </a:t>
            </a:r>
            <a:r>
              <a:rPr lang="en-US" sz="2600" u="sng" dirty="0" smtClean="0">
                <a:latin typeface="Arial Black" pitchFamily="34" charset="0"/>
              </a:rPr>
              <a:t>UNC-Charlotte</a:t>
            </a:r>
          </a:p>
          <a:p>
            <a:pPr marL="742950" indent="-514350">
              <a:buFont typeface="Arial" pitchFamily="34" charset="0"/>
              <a:buAutoNum type="arabicParenR"/>
            </a:pPr>
            <a:r>
              <a:rPr lang="en-US" sz="2600" dirty="0">
                <a:latin typeface="Arial Black" pitchFamily="34" charset="0"/>
              </a:rPr>
              <a:t> </a:t>
            </a:r>
            <a:r>
              <a:rPr lang="en-US" sz="2600" u="sng" dirty="0">
                <a:latin typeface="Arial Black" pitchFamily="34" charset="0"/>
              </a:rPr>
              <a:t>University of North Carolina</a:t>
            </a:r>
            <a:r>
              <a:rPr lang="en-US" sz="2600" dirty="0">
                <a:latin typeface="Arial Black" pitchFamily="34" charset="0"/>
              </a:rPr>
              <a:t> or </a:t>
            </a:r>
            <a:r>
              <a:rPr lang="en-US" sz="2600" u="sng" dirty="0">
                <a:latin typeface="Arial Black" pitchFamily="34" charset="0"/>
              </a:rPr>
              <a:t>UNC</a:t>
            </a:r>
          </a:p>
          <a:p>
            <a:pPr marL="742950" indent="-514350">
              <a:buAutoNum type="arabicParenR"/>
            </a:pPr>
            <a:endParaRPr lang="en-US" sz="2600" dirty="0" smtClean="0">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5: NC Colleges and Univ.</a:t>
            </a:r>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Group B Students are seated and ready to begin.</a:t>
            </a: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#4:</a:t>
            </a:r>
          </a:p>
          <a:p>
            <a:pPr marL="228600" indent="0">
              <a:buNone/>
            </a:pPr>
            <a:r>
              <a:rPr lang="en-US" sz="2800" dirty="0" smtClean="0">
                <a:latin typeface="Arial Black" pitchFamily="34" charset="0"/>
              </a:rPr>
              <a:t>Emphysema and pneumonia are diseases of what paired organ which is responsible for breathing?</a:t>
            </a:r>
          </a:p>
          <a:p>
            <a:pPr marL="228600" indent="0">
              <a:buNone/>
            </a:pPr>
            <a:r>
              <a:rPr lang="en-US" sz="2800" dirty="0" smtClean="0">
                <a:latin typeface="Arial Black" pitchFamily="34" charset="0"/>
              </a:rPr>
              <a:t>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Tree>
  </p:cSld>
  <p:clrMapOvr>
    <a:masterClrMapping/>
  </p:clrMapOvr>
  <p:transition advClick="0" advTm="5000"/>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038599"/>
          </a:xfrm>
        </p:spPr>
        <p:txBody>
          <a:bodyPr numCol="1">
            <a:normAutofit/>
          </a:bodyPr>
          <a:lstStyle/>
          <a:p>
            <a:pPr marL="228600" indent="0">
              <a:buNone/>
            </a:pPr>
            <a:r>
              <a:rPr lang="en-US" sz="2800" dirty="0" smtClean="0">
                <a:latin typeface="Arial Black" pitchFamily="34" charset="0"/>
              </a:rPr>
              <a:t>Question #1:</a:t>
            </a:r>
          </a:p>
          <a:p>
            <a:pPr marL="228600" indent="0">
              <a:buNone/>
            </a:pPr>
            <a:r>
              <a:rPr lang="en-US" sz="2800" dirty="0" smtClean="0">
                <a:latin typeface="Arial Black" pitchFamily="34" charset="0"/>
              </a:rPr>
              <a:t>While lost with Becky Thatcher, the protagonist of what Mark Twain novel finds Injun Joe’s gold?</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
        <p:nvSpPr>
          <p:cNvPr id="10" name="TextBox 9"/>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038599"/>
          </a:xfrm>
        </p:spPr>
        <p:txBody>
          <a:bodyPr numCol="1">
            <a:normAutofit/>
          </a:bodyPr>
          <a:lstStyle/>
          <a:p>
            <a:pPr marL="228600" indent="0">
              <a:buNone/>
            </a:pPr>
            <a:r>
              <a:rPr lang="en-US" sz="2800" dirty="0" smtClean="0">
                <a:latin typeface="Arial Black" pitchFamily="34" charset="0"/>
              </a:rPr>
              <a:t>Question #1:</a:t>
            </a:r>
          </a:p>
          <a:p>
            <a:pPr marL="228600" indent="0">
              <a:buNone/>
            </a:pPr>
            <a:r>
              <a:rPr lang="en-US" sz="2800" dirty="0" smtClean="0">
                <a:latin typeface="Arial Black" pitchFamily="34" charset="0"/>
              </a:rPr>
              <a:t>While lost with Becky Thatcher, the protagonist of what Mark Twain novel finds Injun Joe’s gold?</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
        <p:nvSpPr>
          <p:cNvPr id="10" name="TextBox 9"/>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2286000"/>
          </a:xfrm>
        </p:spPr>
        <p:txBody>
          <a:bodyPr numCol="1">
            <a:normAutofit/>
          </a:bodyPr>
          <a:lstStyle/>
          <a:p>
            <a:pPr marL="228600" indent="0">
              <a:buNone/>
            </a:pPr>
            <a:r>
              <a:rPr lang="en-US" sz="2800" dirty="0" smtClean="0">
                <a:latin typeface="Arial Black" pitchFamily="34" charset="0"/>
              </a:rPr>
              <a:t>Question #2: </a:t>
            </a:r>
          </a:p>
          <a:p>
            <a:pPr marL="228600" indent="0">
              <a:buNone/>
            </a:pPr>
            <a:r>
              <a:rPr lang="en-US" sz="2800" dirty="0" smtClean="0">
                <a:latin typeface="Arial Black" pitchFamily="34" charset="0"/>
              </a:rPr>
              <a:t>Holden Caulfield’s angst-filled thoughts and experiences in New York City are the subject of what J.D. Salinger novel?</a:t>
            </a:r>
          </a:p>
          <a:p>
            <a:pPr marL="228600" indent="0">
              <a:buNone/>
            </a:pPr>
            <a:endParaRPr lang="en-US" sz="2800" dirty="0" smtClean="0">
              <a:latin typeface="Arial Black" pitchFamily="34" charset="0"/>
            </a:endParaRPr>
          </a:p>
          <a:p>
            <a:pPr marL="228600" indent="0">
              <a:buNone/>
            </a:pPr>
            <a:endParaRPr lang="en-US" sz="28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2286000"/>
          </a:xfrm>
        </p:spPr>
        <p:txBody>
          <a:bodyPr numCol="1">
            <a:normAutofit/>
          </a:bodyPr>
          <a:lstStyle/>
          <a:p>
            <a:pPr marL="228600" indent="0">
              <a:buNone/>
            </a:pPr>
            <a:r>
              <a:rPr lang="en-US" sz="2800" dirty="0" smtClean="0">
                <a:latin typeface="Arial Black" pitchFamily="34" charset="0"/>
              </a:rPr>
              <a:t>Question #2: </a:t>
            </a:r>
          </a:p>
          <a:p>
            <a:pPr marL="228600" indent="0">
              <a:buNone/>
            </a:pPr>
            <a:r>
              <a:rPr lang="en-US" sz="2800" dirty="0" smtClean="0">
                <a:latin typeface="Arial Black" pitchFamily="34" charset="0"/>
              </a:rPr>
              <a:t>Holden Caulfield’s angst-filled thoughts and experiences in New York City are the subject of what J.D. Salinger novel?</a:t>
            </a:r>
          </a:p>
          <a:p>
            <a:pPr marL="228600" indent="0">
              <a:buNone/>
            </a:pPr>
            <a:endParaRPr lang="en-US" sz="2800" dirty="0" smtClean="0">
              <a:latin typeface="Arial Black" pitchFamily="34" charset="0"/>
            </a:endParaRPr>
          </a:p>
          <a:p>
            <a:pPr marL="228600" indent="0">
              <a:buNone/>
            </a:pPr>
            <a:endParaRPr lang="en-US" sz="28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382000" cy="4038599"/>
          </a:xfrm>
        </p:spPr>
        <p:txBody>
          <a:bodyPr numCol="1">
            <a:normAutofit/>
          </a:bodyPr>
          <a:lstStyle/>
          <a:p>
            <a:pPr marL="228600" indent="0">
              <a:buNone/>
            </a:pPr>
            <a:r>
              <a:rPr lang="en-US" sz="2800" dirty="0" smtClean="0">
                <a:latin typeface="Arial Black" pitchFamily="34" charset="0"/>
              </a:rPr>
              <a:t>Question #3: </a:t>
            </a:r>
          </a:p>
          <a:p>
            <a:pPr marL="228600" indent="0">
              <a:buNone/>
            </a:pPr>
            <a:r>
              <a:rPr lang="en-US" sz="2800" dirty="0" smtClean="0">
                <a:latin typeface="Arial Black" pitchFamily="34" charset="0"/>
              </a:rPr>
              <a:t>What English mariner who becomes a castaway is the namesake protagonist of Daniel Defoe novel?</a:t>
            </a:r>
          </a:p>
          <a:p>
            <a:pPr marL="228600" indent="0">
              <a:buNone/>
            </a:pPr>
            <a:endParaRPr lang="en-US" sz="2800" dirty="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038599"/>
          </a:xfrm>
        </p:spPr>
        <p:txBody>
          <a:bodyPr numCol="1">
            <a:normAutofit/>
          </a:bodyPr>
          <a:lstStyle/>
          <a:p>
            <a:pPr marL="228600" indent="0">
              <a:buNone/>
            </a:pPr>
            <a:r>
              <a:rPr lang="en-US" sz="2800" dirty="0" smtClean="0">
                <a:latin typeface="Arial Black" pitchFamily="34" charset="0"/>
              </a:rPr>
              <a:t>Question #3: </a:t>
            </a:r>
          </a:p>
          <a:p>
            <a:pPr marL="228600" indent="0">
              <a:buNone/>
            </a:pPr>
            <a:r>
              <a:rPr lang="en-US" sz="2800" dirty="0" smtClean="0">
                <a:latin typeface="Arial Black" pitchFamily="34" charset="0"/>
              </a:rPr>
              <a:t>What English mariner who becomes a castaway is the namesake protagonist of Daniel Defoe novel?</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#4: </a:t>
            </a:r>
          </a:p>
          <a:p>
            <a:pPr marL="228600" indent="0">
              <a:buNone/>
            </a:pPr>
            <a:r>
              <a:rPr lang="en-US" sz="2800" dirty="0" smtClean="0">
                <a:latin typeface="Arial Black" pitchFamily="34" charset="0"/>
              </a:rPr>
              <a:t>What novel about a friend of </a:t>
            </a:r>
            <a:r>
              <a:rPr lang="en-US" sz="2800" dirty="0" err="1" smtClean="0">
                <a:latin typeface="Arial Black" pitchFamily="34" charset="0"/>
              </a:rPr>
              <a:t>Sancho</a:t>
            </a:r>
            <a:r>
              <a:rPr lang="en-US" sz="2800" dirty="0" smtClean="0">
                <a:latin typeface="Arial Black" pitchFamily="34" charset="0"/>
              </a:rPr>
              <a:t> </a:t>
            </a:r>
            <a:r>
              <a:rPr lang="en-US" sz="2800" dirty="0" err="1" smtClean="0">
                <a:latin typeface="Arial Black" pitchFamily="34" charset="0"/>
              </a:rPr>
              <a:t>Panza</a:t>
            </a:r>
            <a:r>
              <a:rPr lang="en-US" sz="2800" dirty="0" smtClean="0">
                <a:latin typeface="Arial Black" pitchFamily="34" charset="0"/>
              </a:rPr>
              <a:t> who charges windmills was written by Miguel de Cervantes?</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#4: </a:t>
            </a:r>
          </a:p>
          <a:p>
            <a:pPr marL="228600" indent="0">
              <a:buNone/>
            </a:pPr>
            <a:r>
              <a:rPr lang="en-US" sz="2800" dirty="0" smtClean="0">
                <a:latin typeface="Arial Black" pitchFamily="34" charset="0"/>
              </a:rPr>
              <a:t>What novel about a friend of </a:t>
            </a:r>
            <a:r>
              <a:rPr lang="en-US" sz="2800" dirty="0" err="1" smtClean="0">
                <a:latin typeface="Arial Black" pitchFamily="34" charset="0"/>
              </a:rPr>
              <a:t>Sancho</a:t>
            </a:r>
            <a:r>
              <a:rPr lang="en-US" sz="2800" dirty="0" smtClean="0">
                <a:latin typeface="Arial Black" pitchFamily="34" charset="0"/>
              </a:rPr>
              <a:t> </a:t>
            </a:r>
            <a:r>
              <a:rPr lang="en-US" sz="2800" dirty="0" err="1" smtClean="0">
                <a:latin typeface="Arial Black" pitchFamily="34" charset="0"/>
              </a:rPr>
              <a:t>Panza</a:t>
            </a:r>
            <a:r>
              <a:rPr lang="en-US" sz="2800" dirty="0" smtClean="0">
                <a:latin typeface="Arial Black" pitchFamily="34" charset="0"/>
              </a:rPr>
              <a:t> who charges windmills was written by Miguel de Cervantes?</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#5: </a:t>
            </a:r>
          </a:p>
          <a:p>
            <a:pPr marL="228600" indent="0">
              <a:buNone/>
            </a:pPr>
            <a:r>
              <a:rPr lang="en-US" sz="2800" dirty="0" smtClean="0">
                <a:latin typeface="Arial Black" pitchFamily="34" charset="0"/>
              </a:rPr>
              <a:t>A Native American warrior named Little Bear who fought in the French and Indian War is the title figure of what novel? This novel’s protagonist is </a:t>
            </a:r>
            <a:r>
              <a:rPr lang="en-US" sz="2800" dirty="0" err="1" smtClean="0">
                <a:latin typeface="Arial Black" pitchFamily="34" charset="0"/>
              </a:rPr>
              <a:t>Omri</a:t>
            </a:r>
            <a:r>
              <a:rPr lang="en-US" sz="2800" dirty="0" smtClean="0">
                <a:latin typeface="Arial Black" pitchFamily="34" charset="0"/>
              </a:rPr>
              <a:t>, who can bring toys to life using a magic key.</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#5: </a:t>
            </a:r>
          </a:p>
          <a:p>
            <a:pPr marL="228600" indent="0">
              <a:buNone/>
            </a:pPr>
            <a:r>
              <a:rPr lang="en-US" sz="2800" dirty="0" smtClean="0">
                <a:latin typeface="Arial Black" pitchFamily="34" charset="0"/>
              </a:rPr>
              <a:t>A Native American warrior named Little Bear who fought in the French and Indian War is the title figure of what novel? This novel’s protagonist is </a:t>
            </a:r>
            <a:r>
              <a:rPr lang="en-US" sz="2800" dirty="0" err="1" smtClean="0">
                <a:latin typeface="Arial Black" pitchFamily="34" charset="0"/>
              </a:rPr>
              <a:t>Omri</a:t>
            </a:r>
            <a:r>
              <a:rPr lang="en-US" sz="2800" dirty="0" smtClean="0">
                <a:latin typeface="Arial Black" pitchFamily="34" charset="0"/>
              </a:rPr>
              <a:t>, who can bring toys to life using a magic key.</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#5: </a:t>
            </a:r>
          </a:p>
          <a:p>
            <a:pPr marL="228600" indent="0">
              <a:buNone/>
            </a:pPr>
            <a:r>
              <a:rPr lang="en-US" sz="2800" dirty="0" smtClean="0">
                <a:latin typeface="Arial Black" pitchFamily="34" charset="0"/>
              </a:rPr>
              <a:t>In plants, the cell wall surrounds what surface that encloses the cell?</a:t>
            </a:r>
          </a:p>
          <a:p>
            <a:pPr marL="228600" indent="0">
              <a:buNone/>
            </a:pPr>
            <a:endParaRPr lang="en-US" sz="28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
        <p:nvSpPr>
          <p:cNvPr id="9973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9738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#6: </a:t>
            </a:r>
          </a:p>
          <a:p>
            <a:pPr marL="228600" indent="0">
              <a:buNone/>
            </a:pPr>
            <a:r>
              <a:rPr lang="en-US" sz="2800" dirty="0" smtClean="0">
                <a:latin typeface="Arial Black" pitchFamily="34" charset="0"/>
              </a:rPr>
              <a:t>What Danish author wrote  “The Ugly Duckling” and “The Little Mermaid?”</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#6: </a:t>
            </a:r>
          </a:p>
          <a:p>
            <a:pPr marL="228600" indent="0">
              <a:buNone/>
            </a:pPr>
            <a:r>
              <a:rPr lang="en-US" sz="2800" dirty="0" smtClean="0">
                <a:latin typeface="Arial Black" pitchFamily="34" charset="0"/>
              </a:rPr>
              <a:t>What Danish author wrote  “The Ugly Duckling” and “The Little Mermaid?”</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53400" cy="4038599"/>
          </a:xfrm>
        </p:spPr>
        <p:txBody>
          <a:bodyPr numCol="1">
            <a:normAutofit/>
          </a:bodyPr>
          <a:lstStyle/>
          <a:p>
            <a:pPr marL="228600" indent="0">
              <a:buNone/>
            </a:pPr>
            <a:r>
              <a:rPr lang="en-US" sz="2800" dirty="0" smtClean="0">
                <a:latin typeface="Arial Black" pitchFamily="34" charset="0"/>
              </a:rPr>
              <a:t>Question #7: </a:t>
            </a:r>
          </a:p>
          <a:p>
            <a:pPr marL="228600" indent="0">
              <a:buNone/>
            </a:pPr>
            <a:r>
              <a:rPr lang="en-US" sz="2800" dirty="0" err="1" smtClean="0">
                <a:latin typeface="Arial Black" pitchFamily="34" charset="0"/>
              </a:rPr>
              <a:t>Peeta</a:t>
            </a:r>
            <a:r>
              <a:rPr lang="en-US" sz="2800" dirty="0" smtClean="0">
                <a:latin typeface="Arial Black" pitchFamily="34" charset="0"/>
              </a:rPr>
              <a:t> </a:t>
            </a:r>
            <a:r>
              <a:rPr lang="en-US" sz="2800" dirty="0" err="1" smtClean="0">
                <a:latin typeface="Arial Black" pitchFamily="34" charset="0"/>
              </a:rPr>
              <a:t>Mellark</a:t>
            </a:r>
            <a:r>
              <a:rPr lang="en-US" sz="2800" dirty="0" smtClean="0">
                <a:latin typeface="Arial Black" pitchFamily="34" charset="0"/>
              </a:rPr>
              <a:t> reveals his feelings for the protagonist of what Suzanne Collins novel about </a:t>
            </a:r>
            <a:r>
              <a:rPr lang="en-US" sz="2800" dirty="0" err="1" smtClean="0">
                <a:latin typeface="Arial Black" pitchFamily="34" charset="0"/>
              </a:rPr>
              <a:t>Katniss</a:t>
            </a:r>
            <a:r>
              <a:rPr lang="en-US" sz="2800" dirty="0" smtClean="0">
                <a:latin typeface="Arial Black" pitchFamily="34" charset="0"/>
              </a:rPr>
              <a:t> </a:t>
            </a:r>
            <a:r>
              <a:rPr lang="en-US" sz="2800" dirty="0" err="1" smtClean="0">
                <a:latin typeface="Arial Black" pitchFamily="34" charset="0"/>
              </a:rPr>
              <a:t>Everdeen</a:t>
            </a:r>
            <a:r>
              <a:rPr lang="en-US" sz="2800" dirty="0" smtClean="0">
                <a:latin typeface="Arial Black" pitchFamily="34" charset="0"/>
              </a:rPr>
              <a:t>? It is the namesake of a series.</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 </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endParaRPr lang="en-US" sz="3600" dirty="0" smtClean="0">
              <a:solidFill>
                <a:schemeClr val="bg1"/>
              </a:solidFill>
              <a:latin typeface="Arial Black" pitchFamily="34" charset="0"/>
            </a:endParaRPr>
          </a:p>
          <a:p>
            <a:r>
              <a:rPr lang="en-US" sz="3600" dirty="0" smtClean="0">
                <a:solidFill>
                  <a:schemeClr val="bg1"/>
                </a:solidFill>
                <a:latin typeface="Arial Black" pitchFamily="34" charset="0"/>
              </a:rPr>
              <a:t>Round 6: Literature</a:t>
            </a:r>
            <a:endParaRPr lang="en-US" sz="3600" dirty="0" smtClean="0"/>
          </a:p>
          <a:p>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53400" cy="4038599"/>
          </a:xfrm>
        </p:spPr>
        <p:txBody>
          <a:bodyPr numCol="1">
            <a:normAutofit/>
          </a:bodyPr>
          <a:lstStyle/>
          <a:p>
            <a:pPr marL="228600" indent="0">
              <a:buNone/>
            </a:pPr>
            <a:r>
              <a:rPr lang="en-US" sz="2800" dirty="0" smtClean="0">
                <a:latin typeface="Arial Black" pitchFamily="34" charset="0"/>
              </a:rPr>
              <a:t>Question #7: </a:t>
            </a:r>
          </a:p>
          <a:p>
            <a:pPr marL="228600" indent="0">
              <a:buNone/>
            </a:pPr>
            <a:r>
              <a:rPr lang="en-US" sz="2800" dirty="0" err="1" smtClean="0">
                <a:latin typeface="Arial Black" pitchFamily="34" charset="0"/>
              </a:rPr>
              <a:t>Peeta</a:t>
            </a:r>
            <a:r>
              <a:rPr lang="en-US" sz="2800" dirty="0" smtClean="0">
                <a:latin typeface="Arial Black" pitchFamily="34" charset="0"/>
              </a:rPr>
              <a:t> </a:t>
            </a:r>
            <a:r>
              <a:rPr lang="en-US" sz="2800" dirty="0" err="1" smtClean="0">
                <a:latin typeface="Arial Black" pitchFamily="34" charset="0"/>
              </a:rPr>
              <a:t>Mellark</a:t>
            </a:r>
            <a:r>
              <a:rPr lang="en-US" sz="2800" dirty="0" smtClean="0">
                <a:latin typeface="Arial Black" pitchFamily="34" charset="0"/>
              </a:rPr>
              <a:t> reveals his feelings for the protagonist of what Suzanne Collins novel about </a:t>
            </a:r>
            <a:r>
              <a:rPr lang="en-US" sz="2800" dirty="0" err="1" smtClean="0">
                <a:latin typeface="Arial Black" pitchFamily="34" charset="0"/>
              </a:rPr>
              <a:t>Katniss</a:t>
            </a:r>
            <a:r>
              <a:rPr lang="en-US" sz="2800" dirty="0" smtClean="0">
                <a:latin typeface="Arial Black" pitchFamily="34" charset="0"/>
              </a:rPr>
              <a:t> </a:t>
            </a:r>
            <a:r>
              <a:rPr lang="en-US" sz="2800" dirty="0" err="1" smtClean="0">
                <a:latin typeface="Arial Black" pitchFamily="34" charset="0"/>
              </a:rPr>
              <a:t>Everdeen</a:t>
            </a:r>
            <a:r>
              <a:rPr lang="en-US" sz="2800" dirty="0" smtClean="0">
                <a:latin typeface="Arial Black" pitchFamily="34" charset="0"/>
              </a:rPr>
              <a:t>? It is the namesake of a series.</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endParaRPr lang="en-US" sz="3600" dirty="0" smtClean="0">
              <a:solidFill>
                <a:schemeClr val="bg1"/>
              </a:solidFill>
              <a:latin typeface="Arial Black" pitchFamily="34" charset="0"/>
            </a:endParaRPr>
          </a:p>
          <a:p>
            <a:r>
              <a:rPr lang="en-US" sz="3600" dirty="0" smtClean="0">
                <a:solidFill>
                  <a:schemeClr val="bg1"/>
                </a:solidFill>
                <a:latin typeface="Arial Black" pitchFamily="34" charset="0"/>
              </a:rPr>
              <a:t>Round 6: Literature</a:t>
            </a:r>
            <a:endParaRPr lang="en-US" sz="3600" dirty="0" smtClean="0"/>
          </a:p>
          <a:p>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#8: </a:t>
            </a:r>
          </a:p>
          <a:p>
            <a:pPr marL="228600" indent="0">
              <a:buNone/>
            </a:pPr>
            <a:r>
              <a:rPr lang="en-US" sz="2800" dirty="0" smtClean="0">
                <a:latin typeface="Arial Black" pitchFamily="34" charset="0"/>
              </a:rPr>
              <a:t>The destruction of a forest of </a:t>
            </a:r>
            <a:r>
              <a:rPr lang="en-US" sz="2800" dirty="0" err="1" smtClean="0">
                <a:latin typeface="Arial Black" pitchFamily="34" charset="0"/>
              </a:rPr>
              <a:t>Truffula</a:t>
            </a:r>
            <a:r>
              <a:rPr lang="en-US" sz="2800" dirty="0" smtClean="0">
                <a:latin typeface="Arial Black" pitchFamily="34" charset="0"/>
              </a:rPr>
              <a:t> Trees appears in </a:t>
            </a:r>
            <a:r>
              <a:rPr lang="en-US" sz="2800" i="1" dirty="0" smtClean="0">
                <a:latin typeface="Arial Black" pitchFamily="34" charset="0"/>
              </a:rPr>
              <a:t>The </a:t>
            </a:r>
            <a:r>
              <a:rPr lang="en-US" sz="2800" i="1" dirty="0" err="1" smtClean="0">
                <a:latin typeface="Arial Black" pitchFamily="34" charset="0"/>
              </a:rPr>
              <a:t>Lorax</a:t>
            </a:r>
            <a:r>
              <a:rPr lang="en-US" sz="2800" dirty="0" smtClean="0">
                <a:latin typeface="Arial Black" pitchFamily="34" charset="0"/>
              </a:rPr>
              <a:t>, a work by what author who created a character who eats cake in the bathtub and unleashes Thing 1 and Thing 2 in </a:t>
            </a:r>
            <a:r>
              <a:rPr lang="en-US" sz="2800" i="1" dirty="0" smtClean="0">
                <a:latin typeface="Arial Black" pitchFamily="34" charset="0"/>
              </a:rPr>
              <a:t>The Cat in the Hat</a:t>
            </a:r>
            <a:r>
              <a:rPr lang="en-US" sz="2800" dirty="0" smtClean="0">
                <a:latin typeface="Arial Black" pitchFamily="34" charset="0"/>
              </a:rPr>
              <a:t>?</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#8: </a:t>
            </a:r>
          </a:p>
          <a:p>
            <a:pPr marL="228600" indent="0">
              <a:buNone/>
            </a:pPr>
            <a:r>
              <a:rPr lang="en-US" sz="2800" dirty="0" smtClean="0">
                <a:latin typeface="Arial Black" pitchFamily="34" charset="0"/>
              </a:rPr>
              <a:t>The destruction of a forest of </a:t>
            </a:r>
            <a:r>
              <a:rPr lang="en-US" sz="2800" dirty="0" err="1" smtClean="0">
                <a:latin typeface="Arial Black" pitchFamily="34" charset="0"/>
              </a:rPr>
              <a:t>Truffula</a:t>
            </a:r>
            <a:r>
              <a:rPr lang="en-US" sz="2800" dirty="0" smtClean="0">
                <a:latin typeface="Arial Black" pitchFamily="34" charset="0"/>
              </a:rPr>
              <a:t> Trees appears in </a:t>
            </a:r>
            <a:r>
              <a:rPr lang="en-US" sz="2800" i="1" dirty="0" smtClean="0">
                <a:latin typeface="Arial Black" pitchFamily="34" charset="0"/>
              </a:rPr>
              <a:t>The </a:t>
            </a:r>
            <a:r>
              <a:rPr lang="en-US" sz="2800" i="1" dirty="0" err="1" smtClean="0">
                <a:latin typeface="Arial Black" pitchFamily="34" charset="0"/>
              </a:rPr>
              <a:t>Lorax</a:t>
            </a:r>
            <a:r>
              <a:rPr lang="en-US" sz="2800" dirty="0" smtClean="0">
                <a:latin typeface="Arial Black" pitchFamily="34" charset="0"/>
              </a:rPr>
              <a:t>, a work by what author who created a character who eats cake in the bathtub and unleashes Thing 1 and Thing 2 in </a:t>
            </a:r>
            <a:r>
              <a:rPr lang="en-US" sz="2800" i="1" dirty="0" smtClean="0">
                <a:latin typeface="Arial Black" pitchFamily="34" charset="0"/>
              </a:rPr>
              <a:t>The Cat in the Hat</a:t>
            </a:r>
            <a:r>
              <a:rPr lang="en-US" sz="2800" dirty="0" smtClean="0">
                <a:latin typeface="Arial Black" pitchFamily="34" charset="0"/>
              </a:rPr>
              <a:t>?</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77200" cy="4038599"/>
          </a:xfrm>
        </p:spPr>
        <p:txBody>
          <a:bodyPr numCol="1">
            <a:normAutofit/>
          </a:bodyPr>
          <a:lstStyle/>
          <a:p>
            <a:pPr marL="228600" indent="0">
              <a:buNone/>
            </a:pPr>
            <a:r>
              <a:rPr lang="en-US" sz="2800" dirty="0" smtClean="0">
                <a:latin typeface="Arial Black" pitchFamily="34" charset="0"/>
              </a:rPr>
              <a:t>Question #9: </a:t>
            </a:r>
          </a:p>
          <a:p>
            <a:pPr marL="228600" indent="0">
              <a:buNone/>
            </a:pPr>
            <a:r>
              <a:rPr lang="en-US" sz="2800" dirty="0" smtClean="0">
                <a:latin typeface="Arial Black" pitchFamily="34" charset="0"/>
              </a:rPr>
              <a:t>The sequel to what work by Jeff Kinney was subtitled “</a:t>
            </a:r>
            <a:r>
              <a:rPr lang="en-US" sz="2800" dirty="0" err="1" smtClean="0">
                <a:latin typeface="Arial Black" pitchFamily="34" charset="0"/>
              </a:rPr>
              <a:t>Rodrick</a:t>
            </a:r>
            <a:r>
              <a:rPr lang="en-US" sz="2800" dirty="0" smtClean="0">
                <a:latin typeface="Arial Black" pitchFamily="34" charset="0"/>
              </a:rPr>
              <a:t> Rules?” This “novel in cartoons” centers on Greg </a:t>
            </a:r>
            <a:r>
              <a:rPr lang="en-US" sz="2800" dirty="0" err="1" smtClean="0">
                <a:latin typeface="Arial Black" pitchFamily="34" charset="0"/>
              </a:rPr>
              <a:t>Heffley</a:t>
            </a:r>
            <a:r>
              <a:rPr lang="en-US" sz="2800" dirty="0" smtClean="0">
                <a:latin typeface="Arial Black" pitchFamily="34" charset="0"/>
              </a:rPr>
              <a:t> and Rowley Jefferson and launched a series.</a:t>
            </a:r>
          </a:p>
          <a:p>
            <a:pPr marL="228600" indent="0">
              <a:buNone/>
            </a:pPr>
            <a:endParaRPr lang="en-US" sz="2800" dirty="0" smtClean="0">
              <a:latin typeface="Arial Black" pitchFamily="34" charset="0"/>
            </a:endParaRPr>
          </a:p>
          <a:p>
            <a:pPr marL="228600" indent="0">
              <a:buNone/>
            </a:pPr>
            <a:endParaRPr lang="en-US" sz="2600" dirty="0" smtClean="0">
              <a:latin typeface="Arial Black" pitchFamily="34" charset="0"/>
            </a:endParaRP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77200" cy="4038599"/>
          </a:xfrm>
        </p:spPr>
        <p:txBody>
          <a:bodyPr numCol="1">
            <a:normAutofit/>
          </a:bodyPr>
          <a:lstStyle/>
          <a:p>
            <a:pPr marL="228600" indent="0">
              <a:buNone/>
            </a:pPr>
            <a:r>
              <a:rPr lang="en-US" sz="2800" dirty="0" smtClean="0">
                <a:latin typeface="Arial Black" pitchFamily="34" charset="0"/>
              </a:rPr>
              <a:t>Question #9: </a:t>
            </a:r>
          </a:p>
          <a:p>
            <a:pPr marL="228600" indent="0">
              <a:buNone/>
            </a:pPr>
            <a:r>
              <a:rPr lang="en-US" sz="2800" dirty="0" smtClean="0">
                <a:latin typeface="Arial Black" pitchFamily="34" charset="0"/>
              </a:rPr>
              <a:t>The sequel to what work by Jeff Kinney was subtitled “</a:t>
            </a:r>
            <a:r>
              <a:rPr lang="en-US" sz="2800" dirty="0" err="1" smtClean="0">
                <a:latin typeface="Arial Black" pitchFamily="34" charset="0"/>
              </a:rPr>
              <a:t>Rodrick</a:t>
            </a:r>
            <a:r>
              <a:rPr lang="en-US" sz="2800" dirty="0" smtClean="0">
                <a:latin typeface="Arial Black" pitchFamily="34" charset="0"/>
              </a:rPr>
              <a:t> Rules?” This “novel in cartoons” centers on Greg </a:t>
            </a:r>
            <a:r>
              <a:rPr lang="en-US" sz="2800" dirty="0" err="1" smtClean="0">
                <a:latin typeface="Arial Black" pitchFamily="34" charset="0"/>
              </a:rPr>
              <a:t>Heffley</a:t>
            </a:r>
            <a:r>
              <a:rPr lang="en-US" sz="2800" dirty="0" smtClean="0">
                <a:latin typeface="Arial Black" pitchFamily="34" charset="0"/>
              </a:rPr>
              <a:t> and Rowley Jefferson and launched a series.</a:t>
            </a:r>
          </a:p>
          <a:p>
            <a:pPr marL="228600" indent="0">
              <a:buNone/>
            </a:pPr>
            <a:endParaRPr lang="en-US" sz="2600" dirty="0" smtClean="0">
              <a:latin typeface="Arial Black" pitchFamily="34" charset="0"/>
            </a:endParaRP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#10: </a:t>
            </a:r>
          </a:p>
          <a:p>
            <a:pPr marL="228600" indent="0">
              <a:buNone/>
            </a:pPr>
            <a:r>
              <a:rPr lang="en-US" sz="2800" dirty="0" smtClean="0">
                <a:latin typeface="Arial Black" pitchFamily="34" charset="0"/>
              </a:rPr>
              <a:t>What father of Draco </a:t>
            </a:r>
            <a:r>
              <a:rPr lang="en-US" sz="2800" dirty="0" err="1" smtClean="0">
                <a:latin typeface="Arial Black" pitchFamily="34" charset="0"/>
              </a:rPr>
              <a:t>Malfoy</a:t>
            </a:r>
            <a:r>
              <a:rPr lang="en-US" sz="2800" dirty="0" smtClean="0">
                <a:latin typeface="Arial Black" pitchFamily="34" charset="0"/>
              </a:rPr>
              <a:t> is a prominent Death Eater in the Harry Potter series?</a:t>
            </a:r>
          </a:p>
          <a:p>
            <a:pPr marL="228600" indent="0">
              <a:buNone/>
            </a:pPr>
            <a:endParaRPr lang="en-US" sz="2800" dirty="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#10: </a:t>
            </a:r>
          </a:p>
          <a:p>
            <a:pPr marL="228600" indent="0">
              <a:buNone/>
            </a:pPr>
            <a:r>
              <a:rPr lang="en-US" sz="2800" dirty="0" smtClean="0">
                <a:latin typeface="Arial Black" pitchFamily="34" charset="0"/>
              </a:rPr>
              <a:t>What father of Draco </a:t>
            </a:r>
            <a:r>
              <a:rPr lang="en-US" sz="2800" dirty="0" err="1" smtClean="0">
                <a:latin typeface="Arial Black" pitchFamily="34" charset="0"/>
              </a:rPr>
              <a:t>Malfoy</a:t>
            </a:r>
            <a:r>
              <a:rPr lang="en-US" sz="2800" dirty="0" smtClean="0">
                <a:latin typeface="Arial Black" pitchFamily="34" charset="0"/>
              </a:rPr>
              <a:t> is a prominent Death Eater in the Harry Potter series?</a:t>
            </a:r>
          </a:p>
          <a:p>
            <a:pPr marL="228600" indent="0">
              <a:buNone/>
            </a:pPr>
            <a:endParaRPr lang="en-US" sz="2800" dirty="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#5: </a:t>
            </a:r>
          </a:p>
          <a:p>
            <a:pPr marL="228600" indent="0">
              <a:buNone/>
            </a:pPr>
            <a:r>
              <a:rPr lang="en-US" sz="2800" dirty="0" smtClean="0">
                <a:latin typeface="Arial Black" pitchFamily="34" charset="0"/>
              </a:rPr>
              <a:t>In plants, the cell wall surrounds what surface that encloses the cell?</a:t>
            </a:r>
            <a:endParaRPr lang="en-US" sz="28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
        <p:nvSpPr>
          <p:cNvPr id="9973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9738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advClick="0" advTm="5000"/>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53400" cy="4038599"/>
          </a:xfrm>
        </p:spPr>
        <p:txBody>
          <a:bodyPr numCol="1">
            <a:normAutofit/>
          </a:bodyPr>
          <a:lstStyle/>
          <a:p>
            <a:pPr marL="228600" indent="0">
              <a:buNone/>
            </a:pPr>
            <a:r>
              <a:rPr lang="en-US" sz="2800" dirty="0" smtClean="0">
                <a:latin typeface="Arial Black" pitchFamily="34" charset="0"/>
              </a:rPr>
              <a:t>Question #11: </a:t>
            </a:r>
          </a:p>
          <a:p>
            <a:pPr marL="228600" indent="0">
              <a:buNone/>
            </a:pPr>
            <a:r>
              <a:rPr lang="en-US" sz="2800" dirty="0" smtClean="0">
                <a:latin typeface="Arial Black" pitchFamily="34" charset="0"/>
              </a:rPr>
              <a:t>What novel by Dan Brown features a conflict between the Priory of </a:t>
            </a:r>
            <a:r>
              <a:rPr lang="en-US" sz="2800" dirty="0" err="1" smtClean="0">
                <a:latin typeface="Arial Black" pitchFamily="34" charset="0"/>
              </a:rPr>
              <a:t>Sion</a:t>
            </a:r>
            <a:r>
              <a:rPr lang="en-US" sz="2800" dirty="0" smtClean="0">
                <a:latin typeface="Arial Black" pitchFamily="34" charset="0"/>
              </a:rPr>
              <a:t> and Opus Dei? It includes the character of Silas, an albino monk.</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53400" cy="4038599"/>
          </a:xfrm>
        </p:spPr>
        <p:txBody>
          <a:bodyPr numCol="1">
            <a:normAutofit/>
          </a:bodyPr>
          <a:lstStyle/>
          <a:p>
            <a:pPr marL="228600" indent="0">
              <a:buNone/>
            </a:pPr>
            <a:r>
              <a:rPr lang="en-US" sz="2800" dirty="0" smtClean="0">
                <a:latin typeface="Arial Black" pitchFamily="34" charset="0"/>
              </a:rPr>
              <a:t>Question #11: </a:t>
            </a:r>
          </a:p>
          <a:p>
            <a:pPr marL="228600" indent="0">
              <a:buNone/>
            </a:pPr>
            <a:r>
              <a:rPr lang="en-US" sz="2800" dirty="0" smtClean="0">
                <a:latin typeface="Arial Black" pitchFamily="34" charset="0"/>
              </a:rPr>
              <a:t>What novel by Dan Brown features a conflict between the Priory of </a:t>
            </a:r>
            <a:r>
              <a:rPr lang="en-US" sz="2800" dirty="0" err="1" smtClean="0">
                <a:latin typeface="Arial Black" pitchFamily="34" charset="0"/>
              </a:rPr>
              <a:t>Sion</a:t>
            </a:r>
            <a:r>
              <a:rPr lang="en-US" sz="2800" dirty="0" smtClean="0">
                <a:latin typeface="Arial Black" pitchFamily="34" charset="0"/>
              </a:rPr>
              <a:t> and Opus Dei? It includes the character of Silas, an albino monk.</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848600" cy="4038599"/>
          </a:xfrm>
        </p:spPr>
        <p:txBody>
          <a:bodyPr numCol="1">
            <a:normAutofit/>
          </a:bodyPr>
          <a:lstStyle/>
          <a:p>
            <a:pPr marL="228600" indent="0">
              <a:buNone/>
            </a:pPr>
            <a:r>
              <a:rPr lang="en-US" sz="2800" dirty="0" smtClean="0">
                <a:latin typeface="Arial Black" pitchFamily="34" charset="0"/>
              </a:rPr>
              <a:t>Question #12:</a:t>
            </a:r>
          </a:p>
          <a:p>
            <a:pPr marL="228600" indent="0">
              <a:buNone/>
            </a:pPr>
            <a:r>
              <a:rPr lang="en-US" sz="2800" dirty="0" smtClean="0">
                <a:latin typeface="Arial Black" pitchFamily="34" charset="0"/>
              </a:rPr>
              <a:t>What monkey created by Margret and H.A. Rey floats using a bunch of balloons before being rescued by the Man in the Yellow Hat? He is the protagonist of a namesake series.</a:t>
            </a:r>
          </a:p>
          <a:p>
            <a:pPr marL="228600" indent="0">
              <a:buNone/>
            </a:pPr>
            <a:endParaRPr lang="en-US" sz="28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848600" cy="4038599"/>
          </a:xfrm>
        </p:spPr>
        <p:txBody>
          <a:bodyPr numCol="1">
            <a:normAutofit/>
          </a:bodyPr>
          <a:lstStyle/>
          <a:p>
            <a:pPr marL="228600" indent="0">
              <a:buNone/>
            </a:pPr>
            <a:r>
              <a:rPr lang="en-US" sz="2800" dirty="0" smtClean="0">
                <a:latin typeface="Arial Black" pitchFamily="34" charset="0"/>
              </a:rPr>
              <a:t>Question #12:</a:t>
            </a:r>
          </a:p>
          <a:p>
            <a:pPr marL="228600" indent="0">
              <a:buNone/>
            </a:pPr>
            <a:r>
              <a:rPr lang="en-US" sz="2800" dirty="0" smtClean="0">
                <a:latin typeface="Arial Black" pitchFamily="34" charset="0"/>
              </a:rPr>
              <a:t>What monkey created by Margret and H.A. Rey floats using a bunch of balloons before being rescued by the Man in the Yellow Hat? He is the protagonist of a namesake series.</a:t>
            </a:r>
          </a:p>
          <a:p>
            <a:pPr marL="228600" indent="0">
              <a:buNone/>
            </a:pPr>
            <a:r>
              <a:rPr lang="en-US" sz="2800" dirty="0" smtClean="0">
                <a:latin typeface="Arial Black" pitchFamily="34" charset="0"/>
              </a:rPr>
              <a:t> </a:t>
            </a:r>
          </a:p>
          <a:p>
            <a:pPr marL="228600" indent="0">
              <a:buNone/>
            </a:pPr>
            <a:endParaRPr lang="en-US" sz="28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Tree>
  </p:cSld>
  <p:clrMapOvr>
    <a:masterClrMapping/>
  </p:clrMapOvr>
  <p:transition advClick="0" advTm="60000"/>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2 Minutes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Tree>
  </p:cSld>
  <p:clrMapOvr>
    <a:masterClrMapping/>
  </p:clrMapOvr>
  <p:transition advClick="0" advTm="60000"/>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 Minute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Tree>
  </p:cSld>
  <p:clrMapOvr>
    <a:masterClrMapping/>
  </p:clrMapOvr>
  <p:transition advClick="0" advTm="48000"/>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12 Seconds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Tree>
  </p:cSld>
  <p:clrMapOvr>
    <a:masterClrMapping/>
  </p:clrMapOvr>
  <p:transition advClick="0" advTm="12000"/>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TIME</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Pencils Down.</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Answer sheets will now be collected.</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267200"/>
          </a:xfrm>
        </p:spPr>
        <p:txBody>
          <a:bodyPr numCol="1">
            <a:normAutofit fontScale="85000" lnSpcReduction="20000"/>
          </a:bodyPr>
          <a:lstStyle/>
          <a:p>
            <a:pPr marL="228600" indent="0">
              <a:buNone/>
            </a:pPr>
            <a:r>
              <a:rPr lang="en-US" sz="3000" dirty="0" smtClean="0">
                <a:latin typeface="Arial Black" pitchFamily="34" charset="0"/>
              </a:rPr>
              <a:t>Answers for Literature questions follow on next slide.</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Advance once all answer sheets have been collected.</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Group B Students may return to their team.</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Group C Students may be seated.</a:t>
            </a:r>
          </a:p>
          <a:p>
            <a:pPr marL="228600" indent="0">
              <a:buNone/>
            </a:pPr>
            <a:r>
              <a:rPr lang="en-US" sz="3000" dirty="0" smtClean="0">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Topic Assignments</a:t>
            </a:r>
            <a:endParaRPr lang="en-US" sz="3600" dirty="0"/>
          </a:p>
        </p:txBody>
      </p:sp>
      <p:sp>
        <p:nvSpPr>
          <p:cNvPr id="3" name="Content Placeholder 2"/>
          <p:cNvSpPr>
            <a:spLocks noGrp="1"/>
          </p:cNvSpPr>
          <p:nvPr>
            <p:ph idx="1"/>
          </p:nvPr>
        </p:nvSpPr>
        <p:spPr>
          <a:xfrm>
            <a:off x="0" y="1219200"/>
            <a:ext cx="9144000" cy="4038599"/>
          </a:xfrm>
        </p:spPr>
        <p:txBody>
          <a:bodyPr numCol="2">
            <a:normAutofit/>
          </a:bodyPr>
          <a:lstStyle/>
          <a:p>
            <a:pPr marL="571500">
              <a:buNone/>
            </a:pPr>
            <a:r>
              <a:rPr lang="en-US" sz="2200" dirty="0" smtClean="0">
                <a:solidFill>
                  <a:srgbClr val="FF0000"/>
                </a:solidFill>
                <a:latin typeface="Arial Black" pitchFamily="34" charset="0"/>
              </a:rPr>
              <a:t>Group A</a:t>
            </a:r>
          </a:p>
          <a:p>
            <a:pPr marL="571500" indent="-223838">
              <a:buNone/>
            </a:pPr>
            <a:r>
              <a:rPr lang="en-US" sz="2200" dirty="0" smtClean="0">
                <a:solidFill>
                  <a:srgbClr val="FF0000"/>
                </a:solidFill>
                <a:latin typeface="Arial Black" pitchFamily="34" charset="0"/>
              </a:rPr>
              <a:t>1) Life Science</a:t>
            </a:r>
          </a:p>
          <a:p>
            <a:pPr marL="571500" indent="-223838">
              <a:buNone/>
            </a:pPr>
            <a:r>
              <a:rPr lang="en-US" sz="2200" dirty="0" smtClean="0">
                <a:solidFill>
                  <a:srgbClr val="FF0000"/>
                </a:solidFill>
                <a:latin typeface="Arial Black" pitchFamily="34" charset="0"/>
              </a:rPr>
              <a:t>5) NC Colleges and Univ.</a:t>
            </a:r>
          </a:p>
          <a:p>
            <a:pPr marL="571500" indent="-223838">
              <a:buNone/>
            </a:pPr>
            <a:r>
              <a:rPr lang="en-US" sz="2200" dirty="0" smtClean="0">
                <a:solidFill>
                  <a:srgbClr val="FF0000"/>
                </a:solidFill>
                <a:latin typeface="Arial Black" pitchFamily="34" charset="0"/>
              </a:rPr>
              <a:t>9) Arts / Media</a:t>
            </a:r>
          </a:p>
          <a:p>
            <a:pPr marL="571500" indent="-223838">
              <a:buNone/>
            </a:pPr>
            <a:endParaRPr lang="en-US" sz="1800" dirty="0" smtClean="0">
              <a:solidFill>
                <a:schemeClr val="bg1"/>
              </a:solidFill>
              <a:latin typeface="Arial Black" pitchFamily="34" charset="0"/>
            </a:endParaRPr>
          </a:p>
          <a:p>
            <a:pPr marL="571500">
              <a:buNone/>
            </a:pPr>
            <a:r>
              <a:rPr lang="en-US" sz="2200" dirty="0" smtClean="0">
                <a:solidFill>
                  <a:schemeClr val="bg2">
                    <a:lumMod val="50000"/>
                  </a:schemeClr>
                </a:solidFill>
                <a:latin typeface="Arial Black" pitchFamily="34" charset="0"/>
              </a:rPr>
              <a:t>Group C</a:t>
            </a:r>
          </a:p>
          <a:p>
            <a:pPr marL="571500" indent="-223838">
              <a:buNone/>
            </a:pPr>
            <a:r>
              <a:rPr lang="en-US" sz="2200" dirty="0" smtClean="0">
                <a:solidFill>
                  <a:schemeClr val="bg2">
                    <a:lumMod val="50000"/>
                  </a:schemeClr>
                </a:solidFill>
                <a:latin typeface="Arial Black" pitchFamily="34" charset="0"/>
              </a:rPr>
              <a:t>3) Writing</a:t>
            </a:r>
          </a:p>
          <a:p>
            <a:pPr marL="571500" indent="-223838">
              <a:buNone/>
            </a:pPr>
            <a:r>
              <a:rPr lang="en-US" sz="2200" dirty="0" smtClean="0">
                <a:solidFill>
                  <a:schemeClr val="bg2">
                    <a:lumMod val="50000"/>
                  </a:schemeClr>
                </a:solidFill>
                <a:latin typeface="Arial Black" pitchFamily="34" charset="0"/>
              </a:rPr>
              <a:t>7) US History</a:t>
            </a:r>
          </a:p>
          <a:p>
            <a:pPr marL="571500" indent="-223838">
              <a:buNone/>
            </a:pPr>
            <a:r>
              <a:rPr lang="en-US" sz="2200" dirty="0" smtClean="0">
                <a:solidFill>
                  <a:schemeClr val="bg2">
                    <a:lumMod val="50000"/>
                  </a:schemeClr>
                </a:solidFill>
                <a:latin typeface="Arial Black" pitchFamily="34" charset="0"/>
              </a:rPr>
              <a:t>11) NC Government</a:t>
            </a:r>
          </a:p>
          <a:p>
            <a:pPr marL="571500" indent="-223838">
              <a:buNone/>
            </a:pPr>
            <a:endParaRPr lang="en-US" sz="2400" dirty="0" smtClean="0">
              <a:solidFill>
                <a:schemeClr val="bg1"/>
              </a:solidFill>
            </a:endParaRPr>
          </a:p>
          <a:p>
            <a:pPr marL="571500">
              <a:buNone/>
            </a:pPr>
            <a:r>
              <a:rPr lang="en-US" sz="2200" dirty="0" smtClean="0">
                <a:solidFill>
                  <a:srgbClr val="00B050"/>
                </a:solidFill>
                <a:latin typeface="Arial Black" pitchFamily="34" charset="0"/>
              </a:rPr>
              <a:t>Group B</a:t>
            </a:r>
          </a:p>
          <a:p>
            <a:pPr marL="571500">
              <a:buNone/>
            </a:pPr>
            <a:r>
              <a:rPr lang="en-US" sz="2200" dirty="0" smtClean="0">
                <a:solidFill>
                  <a:srgbClr val="00B050"/>
                </a:solidFill>
                <a:latin typeface="Arial Black" pitchFamily="34" charset="0"/>
              </a:rPr>
              <a:t>2) World History</a:t>
            </a:r>
          </a:p>
          <a:p>
            <a:pPr marL="571500">
              <a:buNone/>
            </a:pPr>
            <a:r>
              <a:rPr lang="en-US" sz="2200" dirty="0" smtClean="0">
                <a:solidFill>
                  <a:srgbClr val="00B050"/>
                </a:solidFill>
                <a:latin typeface="Arial Black" pitchFamily="34" charset="0"/>
              </a:rPr>
              <a:t>6) Literature</a:t>
            </a:r>
          </a:p>
          <a:p>
            <a:pPr marL="571500">
              <a:buNone/>
            </a:pPr>
            <a:r>
              <a:rPr lang="en-US" sz="2200" dirty="0" smtClean="0">
                <a:solidFill>
                  <a:srgbClr val="00B050"/>
                </a:solidFill>
                <a:latin typeface="Arial Black" pitchFamily="34" charset="0"/>
              </a:rPr>
              <a:t>10) Earth Science</a:t>
            </a:r>
          </a:p>
          <a:p>
            <a:pPr marL="571500">
              <a:buNone/>
            </a:pPr>
            <a:endParaRPr lang="en-US" sz="1800" dirty="0" smtClean="0">
              <a:solidFill>
                <a:schemeClr val="bg1"/>
              </a:solidFill>
              <a:latin typeface="Arial Black" pitchFamily="34" charset="0"/>
            </a:endParaRPr>
          </a:p>
          <a:p>
            <a:pPr marL="571500">
              <a:buNone/>
            </a:pPr>
            <a:r>
              <a:rPr lang="en-US" sz="2200" dirty="0" smtClean="0">
                <a:solidFill>
                  <a:srgbClr val="002060"/>
                </a:solidFill>
                <a:latin typeface="Arial Black" pitchFamily="34" charset="0"/>
              </a:rPr>
              <a:t>Group D</a:t>
            </a:r>
          </a:p>
          <a:p>
            <a:pPr marL="571500" indent="-223838">
              <a:buNone/>
            </a:pPr>
            <a:r>
              <a:rPr lang="en-US" sz="2200" dirty="0" smtClean="0">
                <a:solidFill>
                  <a:srgbClr val="002060"/>
                </a:solidFill>
                <a:latin typeface="Arial Black" pitchFamily="34" charset="0"/>
              </a:rPr>
              <a:t>4) PE / Sports</a:t>
            </a:r>
          </a:p>
          <a:p>
            <a:pPr marL="571500" indent="-223838">
              <a:buNone/>
            </a:pPr>
            <a:r>
              <a:rPr lang="en-US" sz="2200" dirty="0" smtClean="0">
                <a:solidFill>
                  <a:srgbClr val="002060"/>
                </a:solidFill>
                <a:latin typeface="Arial Black" pitchFamily="34" charset="0"/>
              </a:rPr>
              <a:t>8) Mathematics</a:t>
            </a:r>
          </a:p>
          <a:p>
            <a:pPr marL="571500" indent="-223838">
              <a:buNone/>
            </a:pPr>
            <a:r>
              <a:rPr lang="en-US" sz="2200" dirty="0" smtClean="0">
                <a:solidFill>
                  <a:srgbClr val="002060"/>
                </a:solidFill>
                <a:latin typeface="Arial Black" pitchFamily="34" charset="0"/>
              </a:rPr>
              <a:t>12) Technology</a:t>
            </a:r>
          </a:p>
          <a:p>
            <a:pPr lvl="1">
              <a:buNone/>
            </a:pPr>
            <a:endParaRPr lang="en-US" sz="2400" dirty="0" smtClean="0">
              <a:solidFill>
                <a:schemeClr val="bg1"/>
              </a:solidFill>
            </a:endParaRPr>
          </a:p>
        </p:txBody>
      </p:sp>
      <p:grpSp>
        <p:nvGrpSpPr>
          <p:cNvPr id="2" name="Group 4"/>
          <p:cNvGrpSpPr/>
          <p:nvPr/>
        </p:nvGrpSpPr>
        <p:grpSpPr>
          <a:xfrm>
            <a:off x="0" y="6277190"/>
            <a:ext cx="9144000" cy="580813"/>
            <a:chOff x="0" y="6304845"/>
            <a:chExt cx="9144000" cy="553155"/>
          </a:xfrm>
        </p:grpSpPr>
        <p:sp>
          <p:nvSpPr>
            <p:cNvPr id="6" name="Rectangle 5"/>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7"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Tree>
  </p:cSld>
  <p:clrMapOvr>
    <a:masterClrMapping/>
  </p:clrMapOvr>
  <p:transition advClick="0" advTm="18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#6: </a:t>
            </a:r>
          </a:p>
          <a:p>
            <a:pPr marL="228600" indent="0">
              <a:buNone/>
            </a:pPr>
            <a:r>
              <a:rPr lang="en-US" sz="2800" dirty="0" smtClean="0">
                <a:latin typeface="Arial Black" pitchFamily="34" charset="0"/>
              </a:rPr>
              <a:t>What type of aquatic plant has “red” and “blue-green” varieties? They include seaweed.</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458200" cy="4724400"/>
          </a:xfrm>
        </p:spPr>
        <p:txBody>
          <a:bodyPr numCol="1">
            <a:noAutofit/>
          </a:bodyPr>
          <a:lstStyle/>
          <a:p>
            <a:pPr marL="0" indent="0">
              <a:spcBef>
                <a:spcPts val="0"/>
              </a:spcBef>
              <a:buNone/>
            </a:pPr>
            <a:r>
              <a:rPr lang="en-US" sz="2200" dirty="0" smtClean="0">
                <a:latin typeface="Arial Black" pitchFamily="34" charset="0"/>
              </a:rPr>
              <a:t>Answers</a:t>
            </a:r>
          </a:p>
          <a:p>
            <a:pPr marL="457200" indent="-457200">
              <a:spcBef>
                <a:spcPts val="0"/>
              </a:spcBef>
              <a:buFont typeface="+mj-lt"/>
              <a:buAutoNum type="arabicParenR"/>
            </a:pPr>
            <a:r>
              <a:rPr lang="en-US" sz="2200" dirty="0" smtClean="0">
                <a:latin typeface="Arial Black" pitchFamily="34" charset="0"/>
              </a:rPr>
              <a:t> </a:t>
            </a:r>
            <a:r>
              <a:rPr lang="en-US" sz="2200" i="1" dirty="0" smtClean="0">
                <a:latin typeface="Arial Black" pitchFamily="34" charset="0"/>
              </a:rPr>
              <a:t>The Adventures of </a:t>
            </a:r>
            <a:r>
              <a:rPr lang="en-US" sz="2200" b="1" i="1" u="sng" dirty="0" smtClean="0">
                <a:latin typeface="Arial Black" pitchFamily="34" charset="0"/>
              </a:rPr>
              <a:t>Tom Sawyer</a:t>
            </a:r>
            <a:r>
              <a:rPr lang="en-US" sz="2200" dirty="0" smtClean="0">
                <a:latin typeface="Arial Black" pitchFamily="34" charset="0"/>
              </a:rPr>
              <a:t> </a:t>
            </a:r>
          </a:p>
          <a:p>
            <a:pPr marL="457200" indent="-457200">
              <a:spcBef>
                <a:spcPts val="0"/>
              </a:spcBef>
              <a:buFont typeface="+mj-lt"/>
              <a:buAutoNum type="arabicParenR"/>
            </a:pPr>
            <a:r>
              <a:rPr lang="en-US" sz="2200" b="1" dirty="0" smtClean="0">
                <a:latin typeface="Arial Black" pitchFamily="34" charset="0"/>
              </a:rPr>
              <a:t> </a:t>
            </a:r>
            <a:r>
              <a:rPr lang="en-US" sz="2200" b="1" i="1" u="sng" dirty="0" smtClean="0">
                <a:latin typeface="Arial Black" pitchFamily="34" charset="0"/>
              </a:rPr>
              <a:t>The Catcher in the Rye</a:t>
            </a:r>
          </a:p>
          <a:p>
            <a:pPr marL="457200" indent="-457200">
              <a:spcBef>
                <a:spcPts val="0"/>
              </a:spcBef>
              <a:buFont typeface="+mj-lt"/>
              <a:buAutoNum type="arabicParenR"/>
            </a:pPr>
            <a:r>
              <a:rPr lang="en-US" sz="2200" dirty="0" smtClean="0">
                <a:latin typeface="Arial Black" pitchFamily="34" charset="0"/>
              </a:rPr>
              <a:t> </a:t>
            </a:r>
            <a:r>
              <a:rPr lang="en-US" sz="2200" b="1" u="sng" dirty="0" smtClean="0">
                <a:latin typeface="Arial Black" pitchFamily="34" charset="0"/>
              </a:rPr>
              <a:t>Robinson</a:t>
            </a:r>
            <a:r>
              <a:rPr lang="en-US" sz="2200" dirty="0" smtClean="0">
                <a:latin typeface="Arial Black" pitchFamily="34" charset="0"/>
              </a:rPr>
              <a:t> </a:t>
            </a:r>
            <a:r>
              <a:rPr lang="en-US" sz="2200" b="1" u="sng" dirty="0" smtClean="0">
                <a:latin typeface="Arial Black" pitchFamily="34" charset="0"/>
              </a:rPr>
              <a:t>Crusoe</a:t>
            </a:r>
            <a:r>
              <a:rPr lang="en-US" sz="2200" dirty="0" smtClean="0">
                <a:latin typeface="Arial Black" pitchFamily="34" charset="0"/>
              </a:rPr>
              <a:t> [accept either]</a:t>
            </a:r>
            <a:endParaRPr lang="en-US" sz="2200" b="1" u="sng" dirty="0" smtClean="0">
              <a:latin typeface="Arial Black" pitchFamily="34" charset="0"/>
            </a:endParaRPr>
          </a:p>
          <a:p>
            <a:pPr marL="457200" indent="-457200">
              <a:spcBef>
                <a:spcPts val="0"/>
              </a:spcBef>
              <a:buFont typeface="+mj-lt"/>
              <a:buAutoNum type="arabicParenR"/>
            </a:pPr>
            <a:r>
              <a:rPr lang="en-US" sz="2200" dirty="0" smtClean="0">
                <a:latin typeface="Arial Black" pitchFamily="34" charset="0"/>
              </a:rPr>
              <a:t> </a:t>
            </a:r>
            <a:r>
              <a:rPr lang="en-US" sz="2200" b="1" i="1" u="sng" dirty="0" smtClean="0">
                <a:latin typeface="Arial Black" pitchFamily="34" charset="0"/>
              </a:rPr>
              <a:t>Don Quixote</a:t>
            </a:r>
            <a:endParaRPr lang="en-US" sz="2200" b="1" u="sng" dirty="0" smtClean="0">
              <a:latin typeface="Arial Black" pitchFamily="34" charset="0"/>
            </a:endParaRPr>
          </a:p>
          <a:p>
            <a:pPr marL="457200" indent="-457200">
              <a:spcBef>
                <a:spcPts val="0"/>
              </a:spcBef>
              <a:buFont typeface="+mj-lt"/>
              <a:buAutoNum type="arabicParenR"/>
            </a:pPr>
            <a:r>
              <a:rPr lang="en-US" sz="2200" dirty="0" smtClean="0">
                <a:latin typeface="Arial Black" pitchFamily="34" charset="0"/>
              </a:rPr>
              <a:t> </a:t>
            </a:r>
            <a:r>
              <a:rPr lang="en-US" sz="2200" i="1" dirty="0" smtClean="0">
                <a:latin typeface="Arial Black" pitchFamily="34" charset="0"/>
              </a:rPr>
              <a:t>The </a:t>
            </a:r>
            <a:r>
              <a:rPr lang="en-US" sz="2200" b="1" i="1" u="sng" dirty="0" smtClean="0">
                <a:latin typeface="Arial Black" pitchFamily="34" charset="0"/>
              </a:rPr>
              <a:t>Indian in the Cupboard</a:t>
            </a:r>
          </a:p>
          <a:p>
            <a:pPr marL="457200" indent="-457200">
              <a:spcBef>
                <a:spcPts val="0"/>
              </a:spcBef>
              <a:buFont typeface="+mj-lt"/>
              <a:buAutoNum type="arabicParenR"/>
            </a:pPr>
            <a:r>
              <a:rPr lang="en-US" sz="2200" dirty="0" smtClean="0">
                <a:latin typeface="Arial Black" pitchFamily="34" charset="0"/>
              </a:rPr>
              <a:t> Hans Christian </a:t>
            </a:r>
            <a:r>
              <a:rPr lang="en-US" sz="2200" b="1" u="sng" dirty="0" smtClean="0">
                <a:latin typeface="Arial Black" pitchFamily="34" charset="0"/>
              </a:rPr>
              <a:t>Andersen</a:t>
            </a:r>
          </a:p>
          <a:p>
            <a:pPr marL="457200" indent="-457200">
              <a:spcBef>
                <a:spcPts val="0"/>
              </a:spcBef>
              <a:buFont typeface="+mj-lt"/>
              <a:buAutoNum type="arabicParenR"/>
            </a:pPr>
            <a:r>
              <a:rPr lang="en-US" sz="2200" dirty="0" smtClean="0">
                <a:latin typeface="Arial Black" pitchFamily="34" charset="0"/>
              </a:rPr>
              <a:t> </a:t>
            </a:r>
            <a:r>
              <a:rPr lang="en-US" sz="2200" i="1" dirty="0" smtClean="0">
                <a:latin typeface="Arial Black" pitchFamily="34" charset="0"/>
              </a:rPr>
              <a:t>The </a:t>
            </a:r>
            <a:r>
              <a:rPr lang="en-US" sz="2200" b="1" i="1" u="sng" dirty="0" smtClean="0">
                <a:latin typeface="Arial Black" pitchFamily="34" charset="0"/>
              </a:rPr>
              <a:t>Hunger Games</a:t>
            </a:r>
          </a:p>
          <a:p>
            <a:pPr marL="457200" indent="-457200">
              <a:spcBef>
                <a:spcPts val="0"/>
              </a:spcBef>
              <a:buFont typeface="+mj-lt"/>
              <a:buAutoNum type="arabicParenR"/>
            </a:pPr>
            <a:r>
              <a:rPr lang="en-US" sz="2200" dirty="0" smtClean="0">
                <a:latin typeface="Arial Black" pitchFamily="34" charset="0"/>
              </a:rPr>
              <a:t> </a:t>
            </a:r>
            <a:r>
              <a:rPr lang="en-US" sz="2200" b="1" u="sng" dirty="0" smtClean="0">
                <a:latin typeface="Arial Black" pitchFamily="34" charset="0"/>
              </a:rPr>
              <a:t>Dr. Seuss</a:t>
            </a:r>
            <a:r>
              <a:rPr lang="en-US" sz="2200" dirty="0" smtClean="0">
                <a:latin typeface="Arial Black" pitchFamily="34" charset="0"/>
              </a:rPr>
              <a:t> or Theodore </a:t>
            </a:r>
            <a:r>
              <a:rPr lang="en-US" sz="2200" b="1" u="sng" dirty="0" smtClean="0">
                <a:latin typeface="Arial Black" pitchFamily="34" charset="0"/>
              </a:rPr>
              <a:t>Geisel</a:t>
            </a:r>
            <a:r>
              <a:rPr lang="en-US" sz="2200" dirty="0" smtClean="0">
                <a:latin typeface="Arial Black" pitchFamily="34" charset="0"/>
              </a:rPr>
              <a:t> [accept Theo </a:t>
            </a:r>
            <a:r>
              <a:rPr lang="en-US" sz="2200" b="1" u="sng" dirty="0" err="1" smtClean="0">
                <a:latin typeface="Arial Black" pitchFamily="34" charset="0"/>
              </a:rPr>
              <a:t>LeSieg</a:t>
            </a:r>
            <a:r>
              <a:rPr lang="en-US" sz="2200" dirty="0" smtClean="0">
                <a:latin typeface="Arial Black" pitchFamily="34" charset="0"/>
              </a:rPr>
              <a:t>]</a:t>
            </a:r>
            <a:endParaRPr lang="en-US" sz="2200" b="1" i="1" u="sng" dirty="0" smtClean="0">
              <a:latin typeface="Arial Black" pitchFamily="34" charset="0"/>
            </a:endParaRPr>
          </a:p>
          <a:p>
            <a:pPr marL="457200" indent="-457200">
              <a:spcBef>
                <a:spcPts val="0"/>
              </a:spcBef>
              <a:buFont typeface="+mj-lt"/>
              <a:buAutoNum type="arabicParenR"/>
            </a:pPr>
            <a:r>
              <a:rPr lang="en-US" sz="2200" dirty="0" smtClean="0">
                <a:latin typeface="Arial Black" pitchFamily="34" charset="0"/>
              </a:rPr>
              <a:t> </a:t>
            </a:r>
            <a:r>
              <a:rPr lang="en-US" sz="2200" b="1" i="1" u="sng" dirty="0" smtClean="0">
                <a:latin typeface="Arial Black" pitchFamily="34" charset="0"/>
              </a:rPr>
              <a:t>Diary of a Wimpy Kid</a:t>
            </a:r>
          </a:p>
          <a:p>
            <a:pPr marL="457200" indent="-457200">
              <a:spcBef>
                <a:spcPts val="0"/>
              </a:spcBef>
              <a:buFont typeface="+mj-lt"/>
              <a:buAutoNum type="arabicParenR"/>
            </a:pPr>
            <a:r>
              <a:rPr lang="en-US" sz="2200" dirty="0" smtClean="0">
                <a:latin typeface="Arial Black" pitchFamily="34" charset="0"/>
              </a:rPr>
              <a:t> </a:t>
            </a:r>
            <a:r>
              <a:rPr lang="en-US" sz="2200" b="1" u="sng" dirty="0" err="1" smtClean="0">
                <a:latin typeface="Arial Black" pitchFamily="34" charset="0"/>
              </a:rPr>
              <a:t>Lucius</a:t>
            </a:r>
            <a:r>
              <a:rPr lang="en-US" sz="2200" dirty="0" smtClean="0">
                <a:latin typeface="Arial Black" pitchFamily="34" charset="0"/>
              </a:rPr>
              <a:t> </a:t>
            </a:r>
            <a:r>
              <a:rPr lang="en-US" sz="2200" dirty="0" err="1" smtClean="0">
                <a:latin typeface="Arial Black" pitchFamily="34" charset="0"/>
              </a:rPr>
              <a:t>Malfoy</a:t>
            </a:r>
            <a:endParaRPr lang="en-US" sz="2200" b="1" i="1" u="sng" dirty="0" smtClean="0">
              <a:latin typeface="Arial Black" pitchFamily="34" charset="0"/>
            </a:endParaRPr>
          </a:p>
          <a:p>
            <a:pPr marL="457200" indent="-457200">
              <a:spcBef>
                <a:spcPts val="0"/>
              </a:spcBef>
              <a:buFont typeface="+mj-lt"/>
              <a:buAutoNum type="arabicParenR"/>
            </a:pPr>
            <a:r>
              <a:rPr lang="en-US" sz="2200" dirty="0" smtClean="0">
                <a:latin typeface="Arial Black" pitchFamily="34" charset="0"/>
              </a:rPr>
              <a:t> </a:t>
            </a:r>
            <a:r>
              <a:rPr lang="en-US" sz="2200" i="1" dirty="0" smtClean="0">
                <a:latin typeface="Arial Black" pitchFamily="34" charset="0"/>
              </a:rPr>
              <a:t>The </a:t>
            </a:r>
            <a:r>
              <a:rPr lang="en-US" sz="2200" b="1" i="1" u="sng" dirty="0" err="1" smtClean="0">
                <a:latin typeface="Arial Black" pitchFamily="34" charset="0"/>
              </a:rPr>
              <a:t>Da</a:t>
            </a:r>
            <a:r>
              <a:rPr lang="en-US" sz="2200" b="1" i="1" u="sng" dirty="0" smtClean="0">
                <a:latin typeface="Arial Black" pitchFamily="34" charset="0"/>
              </a:rPr>
              <a:t> Vinci Code</a:t>
            </a:r>
            <a:endParaRPr lang="en-US" sz="2200" b="1" u="sng" dirty="0" smtClean="0">
              <a:latin typeface="Arial Black" pitchFamily="34" charset="0"/>
            </a:endParaRPr>
          </a:p>
          <a:p>
            <a:pPr marL="457200" indent="-457200">
              <a:spcBef>
                <a:spcPts val="0"/>
              </a:spcBef>
              <a:buFont typeface="+mj-lt"/>
              <a:buAutoNum type="arabicParenR"/>
            </a:pPr>
            <a:r>
              <a:rPr lang="en-US" sz="2200" dirty="0" smtClean="0">
                <a:latin typeface="Arial Black" pitchFamily="34" charset="0"/>
              </a:rPr>
              <a:t> Curious </a:t>
            </a:r>
            <a:r>
              <a:rPr lang="en-US" sz="2200" b="1" u="sng" dirty="0" smtClean="0">
                <a:latin typeface="Arial Black" pitchFamily="34" charset="0"/>
              </a:rPr>
              <a:t>George</a:t>
            </a:r>
            <a:endParaRPr lang="en-US" sz="2200" dirty="0" smtClean="0">
              <a:latin typeface="Arial Black" pitchFamily="34" charset="0"/>
            </a:endParaRPr>
          </a:p>
          <a:p>
            <a:pPr marL="457200" indent="-457200">
              <a:spcBef>
                <a:spcPts val="0"/>
              </a:spcBef>
              <a:buFont typeface="+mj-lt"/>
              <a:buAutoNum type="arabicParenR"/>
            </a:pPr>
            <a:endParaRPr lang="en-US" sz="2200" dirty="0" smtClean="0">
              <a:latin typeface="Arial Black" pitchFamily="34" charset="0"/>
            </a:endParaRPr>
          </a:p>
          <a:p>
            <a:pPr marL="742950" indent="-514350">
              <a:spcBef>
                <a:spcPts val="0"/>
              </a:spcBef>
              <a:buAutoNum type="arabicParenR"/>
            </a:pPr>
            <a:endParaRPr lang="en-US" sz="22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6: Literature</a:t>
            </a:r>
            <a:endParaRPr lang="en-US" sz="3600" dirty="0"/>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Group C Students are seated and ready to begin.</a:t>
            </a: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a:t>
            </a:r>
          </a:p>
          <a:p>
            <a:pPr marL="228600" indent="0">
              <a:buNone/>
            </a:pPr>
            <a:r>
              <a:rPr lang="en-US" sz="2800" dirty="0" smtClean="0">
                <a:latin typeface="Arial Black" pitchFamily="34" charset="0"/>
              </a:rPr>
              <a:t>What scandal in which seven men were caught breaking into the Democratic headquarters in Washington, D.C. caused Richard Nixon's resignation?</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
        <p:nvSpPr>
          <p:cNvPr id="455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a:t>
            </a:r>
          </a:p>
          <a:p>
            <a:pPr marL="228600" indent="0">
              <a:buNone/>
            </a:pPr>
            <a:r>
              <a:rPr lang="en-US" sz="2800" dirty="0" smtClean="0">
                <a:latin typeface="Arial Black" pitchFamily="34" charset="0"/>
              </a:rPr>
              <a:t>What scandal in which seven men were caught breaking into the Democratic headquarters in Washington, D.C. caused Richard Nixon's resignation?</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
        <p:nvSpPr>
          <p:cNvPr id="455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advClick="0" advTm="5000"/>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#2:</a:t>
            </a:r>
          </a:p>
          <a:p>
            <a:pPr marL="228600" indent="0">
              <a:buNone/>
            </a:pPr>
            <a:r>
              <a:rPr lang="en-US" sz="2800" dirty="0" smtClean="0">
                <a:latin typeface="Arial Black" pitchFamily="34" charset="0"/>
              </a:rPr>
              <a:t>What process ending in 1877 saw Northern troops occupy and helped restore the South after the Civil War?</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
        <p:nvSpPr>
          <p:cNvPr id="455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#2:</a:t>
            </a:r>
          </a:p>
          <a:p>
            <a:pPr marL="228600" indent="0">
              <a:buNone/>
            </a:pPr>
            <a:r>
              <a:rPr lang="en-US" sz="2800" dirty="0" smtClean="0">
                <a:latin typeface="Arial Black" pitchFamily="34" charset="0"/>
              </a:rPr>
              <a:t>What process ending in 1877 saw Northern troops occupy and helped restore the South after the Civil War?</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
        <p:nvSpPr>
          <p:cNvPr id="455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advClick="0" advTm="5000"/>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#3: </a:t>
            </a:r>
          </a:p>
          <a:p>
            <a:pPr marL="228600" indent="0">
              <a:buNone/>
            </a:pPr>
            <a:r>
              <a:rPr lang="en-US" sz="2800" dirty="0" smtClean="0">
                <a:latin typeface="Arial Black" pitchFamily="34" charset="0"/>
              </a:rPr>
              <a:t>What politician and orator from Virginia exclaimed, “Give me liberty or give me death!”?</a:t>
            </a: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
        <p:nvSpPr>
          <p:cNvPr id="451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51587" name="Rectangle 3"/>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#3: </a:t>
            </a:r>
          </a:p>
          <a:p>
            <a:pPr marL="228600" indent="0">
              <a:buNone/>
            </a:pPr>
            <a:r>
              <a:rPr lang="en-US" sz="2800" dirty="0" smtClean="0">
                <a:latin typeface="Arial Black" pitchFamily="34" charset="0"/>
              </a:rPr>
              <a:t>What politician and orator from Virginia exclaimed, “Give me liberty or give me death!”?</a:t>
            </a:r>
            <a:endParaRPr lang="en-US" sz="2600" dirty="0" smtClean="0">
              <a:solidFill>
                <a:schemeClr val="bg1"/>
              </a:solidFill>
              <a:latin typeface="Arial Black" pitchFamily="34" charset="0"/>
            </a:endParaRP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
        <p:nvSpPr>
          <p:cNvPr id="451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51587" name="Rectangle 3"/>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advTm="5000"/>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4038599"/>
          </a:xfrm>
        </p:spPr>
        <p:txBody>
          <a:bodyPr numCol="1">
            <a:normAutofit/>
          </a:bodyPr>
          <a:lstStyle/>
          <a:p>
            <a:pPr marL="228600" indent="0">
              <a:buNone/>
            </a:pPr>
            <a:r>
              <a:rPr lang="en-US" sz="2800" dirty="0" smtClean="0">
                <a:latin typeface="Arial Black" pitchFamily="34" charset="0"/>
              </a:rPr>
              <a:t>Question #4:</a:t>
            </a:r>
          </a:p>
          <a:p>
            <a:pPr marL="228600" indent="0">
              <a:buNone/>
            </a:pPr>
            <a:r>
              <a:rPr lang="en-US" sz="2800" dirty="0" smtClean="0">
                <a:latin typeface="Arial Black" pitchFamily="34" charset="0"/>
              </a:rPr>
              <a:t>The US war in the Pacific in World War II began with what Japanese attack on this Hawaiian naval base?</a:t>
            </a:r>
          </a:p>
          <a:p>
            <a:pPr marL="228600" indent="0">
              <a:buNone/>
            </a:pPr>
            <a:r>
              <a:rPr lang="en-US" sz="2800" dirty="0" smtClean="0">
                <a:latin typeface="Arial Black" pitchFamily="34" charset="0"/>
              </a:rPr>
              <a:t> </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4038599"/>
          </a:xfrm>
        </p:spPr>
        <p:txBody>
          <a:bodyPr numCol="1">
            <a:normAutofit/>
          </a:bodyPr>
          <a:lstStyle/>
          <a:p>
            <a:pPr marL="228600" indent="0">
              <a:buNone/>
            </a:pPr>
            <a:r>
              <a:rPr lang="en-US" sz="2800" dirty="0" smtClean="0">
                <a:latin typeface="Arial Black" pitchFamily="34" charset="0"/>
              </a:rPr>
              <a:t>Question #4:</a:t>
            </a:r>
          </a:p>
          <a:p>
            <a:pPr marL="228600" indent="0">
              <a:buNone/>
            </a:pPr>
            <a:r>
              <a:rPr lang="en-US" sz="2800" dirty="0" smtClean="0">
                <a:latin typeface="Arial Black" pitchFamily="34" charset="0"/>
              </a:rPr>
              <a:t>The US war in the Pacific in World War II began with what Japanese attack on this Hawaiian naval base?</a:t>
            </a:r>
          </a:p>
          <a:p>
            <a:pPr marL="228600" indent="0">
              <a:buNone/>
            </a:pPr>
            <a:r>
              <a:rPr lang="en-US" sz="2800" dirty="0" smtClean="0">
                <a:latin typeface="Arial Black" pitchFamily="34" charset="0"/>
              </a:rPr>
              <a:t> </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Tree>
  </p:cSld>
  <p:clrMapOvr>
    <a:masterClrMapping/>
  </p:clrMapOvr>
  <p:transition advClick="0" advTm="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#6: </a:t>
            </a:r>
          </a:p>
          <a:p>
            <a:pPr marL="228600" indent="0">
              <a:buNone/>
            </a:pPr>
            <a:r>
              <a:rPr lang="en-US" sz="2800" dirty="0" smtClean="0">
                <a:latin typeface="Arial Black" pitchFamily="34" charset="0"/>
              </a:rPr>
              <a:t>What type of aquatic plant has “red” and “blue-green” varieties? They include seaweed.</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Tree>
  </p:cSld>
  <p:clrMapOvr>
    <a:masterClrMapping/>
  </p:clrMapOvr>
  <p:transition advClick="0" advTm="5000"/>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#5:</a:t>
            </a:r>
          </a:p>
          <a:p>
            <a:pPr marL="228600" indent="0">
              <a:buNone/>
            </a:pPr>
            <a:r>
              <a:rPr lang="en-US" sz="2800" dirty="0" smtClean="0">
                <a:latin typeface="Arial Black" pitchFamily="34" charset="0"/>
              </a:rPr>
              <a:t>Abraham Lincoln delivered a famous address dedicating a national cemetery at the site of what battle that saw fighting at Little Round Top and Devil’s Den?</a:t>
            </a:r>
          </a:p>
          <a:p>
            <a:pPr marL="228600" indent="0">
              <a:buNone/>
            </a:pPr>
            <a:r>
              <a:rPr lang="en-US" sz="3000" dirty="0" smtClean="0">
                <a:latin typeface="Arial Black" pitchFamily="34" charset="0"/>
              </a:rPr>
              <a:t> </a:t>
            </a:r>
          </a:p>
          <a:p>
            <a:pPr marL="228600" indent="0">
              <a:buNone/>
            </a:pPr>
            <a:endParaRPr lang="en-US" sz="2800" dirty="0" smtClean="0">
              <a:solidFill>
                <a:schemeClr val="bg1"/>
              </a:solidFill>
              <a:latin typeface="Arial Black" pitchFamily="34" charset="0"/>
            </a:endParaRPr>
          </a:p>
          <a:p>
            <a:pPr marL="228600" indent="0">
              <a:buNone/>
            </a:pPr>
            <a:endParaRPr lang="en-US" sz="2800" dirty="0" smtClean="0">
              <a:solidFill>
                <a:schemeClr val="bg1"/>
              </a:solidFill>
              <a:latin typeface="Arial Black" pitchFamily="34" charset="0"/>
            </a:endParaRPr>
          </a:p>
          <a:p>
            <a:pPr marL="228600" indent="0">
              <a:buNone/>
            </a:pPr>
            <a:endParaRPr lang="en-US" sz="28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#5:</a:t>
            </a:r>
          </a:p>
          <a:p>
            <a:pPr marL="228600" indent="0">
              <a:buNone/>
            </a:pPr>
            <a:r>
              <a:rPr lang="en-US" sz="2800" dirty="0" smtClean="0">
                <a:latin typeface="Arial Black" pitchFamily="34" charset="0"/>
              </a:rPr>
              <a:t>Abraham Lincoln delivered a famous address dedicating a national cemetery at the site of what battle that saw fighting at Little Round Top and Devil’s Den?</a:t>
            </a:r>
          </a:p>
          <a:p>
            <a:pPr marL="228600" indent="0">
              <a:buNone/>
            </a:pPr>
            <a:r>
              <a:rPr lang="en-US" sz="3000" dirty="0" smtClean="0">
                <a:latin typeface="Arial Black" pitchFamily="34" charset="0"/>
              </a:rPr>
              <a:t> </a:t>
            </a:r>
          </a:p>
          <a:p>
            <a:pPr marL="228600" indent="0">
              <a:buNone/>
            </a:pPr>
            <a:endParaRPr lang="en-US" sz="2800" dirty="0" smtClean="0">
              <a:solidFill>
                <a:schemeClr val="bg1"/>
              </a:solidFill>
              <a:latin typeface="Arial Black" pitchFamily="34" charset="0"/>
            </a:endParaRPr>
          </a:p>
          <a:p>
            <a:pPr marL="228600" indent="0">
              <a:buNone/>
            </a:pPr>
            <a:endParaRPr lang="en-US" sz="2800" dirty="0" smtClean="0">
              <a:solidFill>
                <a:schemeClr val="bg1"/>
              </a:solidFill>
              <a:latin typeface="Arial Black" pitchFamily="34" charset="0"/>
            </a:endParaRPr>
          </a:p>
          <a:p>
            <a:pPr marL="228600" indent="0">
              <a:buNone/>
            </a:pPr>
            <a:endParaRPr lang="en-US" sz="28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Tree>
  </p:cSld>
  <p:clrMapOvr>
    <a:masterClrMapping/>
  </p:clrMapOvr>
  <p:transition advClick="0" advTm="5000"/>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#6: </a:t>
            </a:r>
          </a:p>
          <a:p>
            <a:pPr marL="228600" indent="0">
              <a:buNone/>
            </a:pPr>
            <a:r>
              <a:rPr lang="en-US" sz="2800" dirty="0" smtClean="0">
                <a:latin typeface="Arial Black" pitchFamily="34" charset="0"/>
              </a:rPr>
              <a:t>Franklin Delano Roosevelt implemented what expansive set of policies to help end the Great Depression? Its second phase gave rise to such developments as the Social Security Act.</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#6: </a:t>
            </a:r>
          </a:p>
          <a:p>
            <a:pPr marL="228600" indent="0">
              <a:buNone/>
            </a:pPr>
            <a:r>
              <a:rPr lang="en-US" sz="2800" dirty="0" smtClean="0">
                <a:latin typeface="Arial Black" pitchFamily="34" charset="0"/>
              </a:rPr>
              <a:t>Franklin Delano Roosevelt implemented what expansive set of policies to help end the Great Depression? Its second phase gave rise to such developments as the Social Security Act.</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Tree>
  </p:cSld>
  <p:clrMapOvr>
    <a:masterClrMapping/>
  </p:clrMapOvr>
  <p:transition advClick="0" advTm="5000"/>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#7: </a:t>
            </a:r>
          </a:p>
          <a:p>
            <a:pPr marL="228600" indent="0">
              <a:buNone/>
            </a:pPr>
            <a:r>
              <a:rPr lang="en-US" sz="2800" dirty="0" smtClean="0">
                <a:latin typeface="Arial Black" pitchFamily="34" charset="0"/>
              </a:rPr>
              <a:t>What settlement in the Virginia Colony was the first permanent English settlement in the United States?</a:t>
            </a:r>
          </a:p>
          <a:p>
            <a:pPr marL="228600" indent="0">
              <a:buNone/>
            </a:pPr>
            <a:endParaRPr lang="en-US" sz="2800" dirty="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Tree>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#7: </a:t>
            </a:r>
          </a:p>
          <a:p>
            <a:pPr marL="228600" indent="0">
              <a:buNone/>
            </a:pPr>
            <a:r>
              <a:rPr lang="en-US" sz="2800" dirty="0" smtClean="0">
                <a:latin typeface="Arial Black" pitchFamily="34" charset="0"/>
              </a:rPr>
              <a:t>What settlement in the Virginia Colony was the first permanent English settlement in the United States?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Tree>
  </p:cSld>
  <p:clrMapOvr>
    <a:masterClrMapping/>
  </p:clrMapOvr>
  <p:transition advClick="0" advTm="5000"/>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#8: </a:t>
            </a:r>
          </a:p>
          <a:p>
            <a:pPr marL="228600" indent="0">
              <a:buNone/>
            </a:pPr>
            <a:r>
              <a:rPr lang="en-US" sz="2800" dirty="0" smtClean="0">
                <a:latin typeface="Arial Black" pitchFamily="34" charset="0"/>
              </a:rPr>
              <a:t>George H.W. Bush’s tenure saw what war in which a coalition of nations attacked Iraq after Saddam Hussein ordered the invasion of Kuwait?</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#8: </a:t>
            </a:r>
          </a:p>
          <a:p>
            <a:pPr marL="228600" indent="0">
              <a:buNone/>
            </a:pPr>
            <a:r>
              <a:rPr lang="en-US" sz="2800" dirty="0" smtClean="0">
                <a:latin typeface="Arial Black" pitchFamily="34" charset="0"/>
              </a:rPr>
              <a:t>George H.W. Bush’s tenure saw what war in which a coalition of nations attacked Iraq after Saddam Hussein ordered the invasion of Kuwait?</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Tree>
  </p:cSld>
  <p:clrMapOvr>
    <a:masterClrMapping/>
  </p:clrMapOvr>
  <p:transition advClick="0" advTm="5000"/>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01000" cy="4038599"/>
          </a:xfrm>
        </p:spPr>
        <p:txBody>
          <a:bodyPr numCol="1">
            <a:normAutofit/>
          </a:bodyPr>
          <a:lstStyle/>
          <a:p>
            <a:pPr marL="228600" indent="0">
              <a:buNone/>
            </a:pPr>
            <a:r>
              <a:rPr lang="en-US" sz="2800" dirty="0" smtClean="0">
                <a:latin typeface="Arial Black" pitchFamily="34" charset="0"/>
              </a:rPr>
              <a:t>Question #9: </a:t>
            </a:r>
          </a:p>
          <a:p>
            <a:pPr marL="228600" indent="0">
              <a:buNone/>
            </a:pPr>
            <a:r>
              <a:rPr lang="en-US" sz="2800" dirty="0" smtClean="0">
                <a:latin typeface="Arial Black" pitchFamily="34" charset="0"/>
              </a:rPr>
              <a:t>Elizabeth Cady Stanton and Susan B. Anthony drafted what amendment which gave women in the US the right to vote?</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01000" cy="4038599"/>
          </a:xfrm>
        </p:spPr>
        <p:txBody>
          <a:bodyPr numCol="1">
            <a:normAutofit/>
          </a:bodyPr>
          <a:lstStyle/>
          <a:p>
            <a:pPr marL="228600" indent="0">
              <a:buNone/>
            </a:pPr>
            <a:r>
              <a:rPr lang="en-US" sz="2800" dirty="0" smtClean="0">
                <a:latin typeface="Arial Black" pitchFamily="34" charset="0"/>
              </a:rPr>
              <a:t>Question #9: </a:t>
            </a:r>
          </a:p>
          <a:p>
            <a:pPr marL="228600" indent="0">
              <a:buNone/>
            </a:pPr>
            <a:r>
              <a:rPr lang="en-US" sz="2800" dirty="0" smtClean="0">
                <a:latin typeface="Arial Black" pitchFamily="34" charset="0"/>
              </a:rPr>
              <a:t>Elizabeth Cady Stanton and Susan B. Anthony drafted what amendment which gave women in the US the right to vote?</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Tree>
  </p:cSld>
  <p:clrMapOvr>
    <a:masterClrMapping/>
  </p:clrMapOvr>
  <p:transition advClick="0" advTm="5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#7: </a:t>
            </a:r>
          </a:p>
          <a:p>
            <a:pPr marL="228600" indent="0">
              <a:buNone/>
            </a:pPr>
            <a:r>
              <a:rPr lang="en-US" sz="2800" dirty="0" smtClean="0">
                <a:latin typeface="Arial Black" pitchFamily="34" charset="0"/>
              </a:rPr>
              <a:t>What observable characteristics of an organism are determined by the genotype?</a:t>
            </a:r>
          </a:p>
          <a:p>
            <a:pPr marL="228600" indent="0">
              <a:buNone/>
            </a:pPr>
            <a:endParaRPr lang="en-US" sz="2800" dirty="0" smtClean="0">
              <a:latin typeface="Arial Black" pitchFamily="34" charset="0"/>
            </a:endParaRPr>
          </a:p>
          <a:p>
            <a:pPr marL="228600" indent="0">
              <a:buNone/>
            </a:pPr>
            <a:endParaRPr lang="en-US" sz="2800" dirty="0" smtClean="0">
              <a:solidFill>
                <a:schemeClr val="bg1"/>
              </a:solidFill>
              <a:latin typeface="Arial Black" pitchFamily="34" charset="0"/>
            </a:endParaRPr>
          </a:p>
          <a:p>
            <a:pPr marL="228600" indent="0">
              <a:buNone/>
            </a:pPr>
            <a:endParaRPr lang="en-US" sz="2800" dirty="0" smtClean="0">
              <a:solidFill>
                <a:schemeClr val="bg1"/>
              </a:solidFill>
              <a:latin typeface="Arial Black" pitchFamily="34" charset="0"/>
            </a:endParaRPr>
          </a:p>
          <a:p>
            <a:pPr marL="228600" indent="0">
              <a:buNone/>
            </a:pPr>
            <a:endParaRPr lang="en-US" sz="28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
        <p:nvSpPr>
          <p:cNvPr id="9891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Autofit/>
          </a:bodyPr>
          <a:lstStyle/>
          <a:p>
            <a:pPr marL="228600" indent="0">
              <a:buNone/>
            </a:pPr>
            <a:r>
              <a:rPr lang="en-US" sz="2800" dirty="0" smtClean="0">
                <a:latin typeface="Arial Black" pitchFamily="34" charset="0"/>
              </a:rPr>
              <a:t>Question #10:</a:t>
            </a:r>
          </a:p>
          <a:p>
            <a:pPr marL="228600" indent="0">
              <a:buNone/>
            </a:pPr>
            <a:r>
              <a:rPr lang="en-US" sz="2800" dirty="0" smtClean="0">
                <a:latin typeface="Arial Black" pitchFamily="34" charset="0"/>
              </a:rPr>
              <a:t>The Bull Moose Party was led by what president who, during the Spanish American War, led the Rough Riders up San Juan Hill?</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Autofit/>
          </a:bodyPr>
          <a:lstStyle/>
          <a:p>
            <a:pPr marL="228600" indent="0">
              <a:buNone/>
            </a:pPr>
            <a:r>
              <a:rPr lang="en-US" sz="2800" dirty="0" smtClean="0">
                <a:latin typeface="Arial Black" pitchFamily="34" charset="0"/>
              </a:rPr>
              <a:t>Question #10:</a:t>
            </a:r>
          </a:p>
          <a:p>
            <a:pPr marL="228600" indent="0">
              <a:buNone/>
            </a:pPr>
            <a:r>
              <a:rPr lang="en-US" sz="2800" dirty="0" smtClean="0">
                <a:latin typeface="Arial Black" pitchFamily="34" charset="0"/>
              </a:rPr>
              <a:t>The Bull Moose Party was led by what president who, during the Spanish American War, led the Rough Riders up San Juan Hill?</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Tree>
  </p:cSld>
  <p:clrMapOvr>
    <a:masterClrMapping/>
  </p:clrMapOvr>
  <p:transition advClick="0" advTm="5000"/>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#11:</a:t>
            </a:r>
          </a:p>
          <a:p>
            <a:pPr marL="228600" indent="0">
              <a:buNone/>
            </a:pPr>
            <a:r>
              <a:rPr lang="en-US" sz="2800" dirty="0" smtClean="0">
                <a:latin typeface="Arial Black" pitchFamily="34" charset="0"/>
              </a:rPr>
              <a:t>Plymouth Plantation eventually became part of which of the Thirteen Colonies?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#11:</a:t>
            </a:r>
          </a:p>
          <a:p>
            <a:pPr marL="228600" indent="0">
              <a:buNone/>
            </a:pPr>
            <a:r>
              <a:rPr lang="en-US" sz="2800" dirty="0" smtClean="0">
                <a:latin typeface="Arial Black" pitchFamily="34" charset="0"/>
              </a:rPr>
              <a:t>Plymouth Plantation eventually became part of which of the Thirteen Colonies?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Tree>
  </p:cSld>
  <p:clrMapOvr>
    <a:masterClrMapping/>
  </p:clrMapOvr>
  <p:transition advClick="0" advTm="5000"/>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#12: </a:t>
            </a:r>
          </a:p>
          <a:p>
            <a:pPr marL="228600" indent="0">
              <a:buNone/>
            </a:pPr>
            <a:r>
              <a:rPr lang="en-US" sz="2800" dirty="0" smtClean="0">
                <a:latin typeface="Arial Black" pitchFamily="34" charset="0"/>
              </a:rPr>
              <a:t>The Lewis and Clark expedition and Louisiana Purchase occurred during the presidency of what man who was also the first US Secretary of State?</a:t>
            </a:r>
          </a:p>
          <a:p>
            <a:pPr>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#12: </a:t>
            </a:r>
          </a:p>
          <a:p>
            <a:pPr marL="228600" indent="0">
              <a:buNone/>
            </a:pPr>
            <a:r>
              <a:rPr lang="en-US" sz="2800" dirty="0" smtClean="0">
                <a:latin typeface="Arial Black" pitchFamily="34" charset="0"/>
              </a:rPr>
              <a:t>The Lewis and Clark expedition and Louisiana Purchase occurred during the presidency of what man who was also the first US Secretary of State?</a:t>
            </a:r>
          </a:p>
          <a:p>
            <a:pPr>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Tree>
  </p:cSld>
  <p:clrMapOvr>
    <a:masterClrMapping/>
  </p:clrMapOvr>
  <p:transition advClick="0" advTm="5000"/>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Tree>
  </p:cSld>
  <p:clrMapOvr>
    <a:masterClrMapping/>
  </p:clrMapOvr>
  <p:transition advClick="0" advTm="60000"/>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2 Minutes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Tree>
  </p:cSld>
  <p:clrMapOvr>
    <a:masterClrMapping/>
  </p:clrMapOvr>
  <p:transition advClick="0" advTm="60000"/>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 Minute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Tree>
  </p:cSld>
  <p:clrMapOvr>
    <a:masterClrMapping/>
  </p:clrMapOvr>
  <p:transition advClick="0" advTm="48000"/>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12 Seconds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Tree>
  </p:cSld>
  <p:clrMapOvr>
    <a:masterClrMapping/>
  </p:clrMapOvr>
  <p:transition advClick="0" advTm="12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#7: </a:t>
            </a:r>
          </a:p>
          <a:p>
            <a:pPr marL="228600" indent="0">
              <a:buNone/>
            </a:pPr>
            <a:r>
              <a:rPr lang="en-US" sz="2800" dirty="0" smtClean="0">
                <a:latin typeface="Arial Black" pitchFamily="34" charset="0"/>
              </a:rPr>
              <a:t>What observable characteristics of an organism are determined by the genotype?</a:t>
            </a:r>
          </a:p>
          <a:p>
            <a:pPr marL="228600" indent="0">
              <a:buNone/>
            </a:pPr>
            <a:endParaRPr lang="en-US" sz="2800" dirty="0" smtClean="0">
              <a:solidFill>
                <a:schemeClr val="bg1"/>
              </a:solidFill>
              <a:latin typeface="Arial Black" pitchFamily="34" charset="0"/>
            </a:endParaRPr>
          </a:p>
          <a:p>
            <a:pPr marL="228600" indent="0">
              <a:buNone/>
            </a:pPr>
            <a:endParaRPr lang="en-US" sz="2800" dirty="0" smtClean="0">
              <a:solidFill>
                <a:schemeClr val="bg1"/>
              </a:solidFill>
              <a:latin typeface="Arial Black" pitchFamily="34" charset="0"/>
            </a:endParaRPr>
          </a:p>
          <a:p>
            <a:pPr marL="228600" indent="0">
              <a:buNone/>
            </a:pPr>
            <a:endParaRPr lang="en-US" sz="28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
        <p:nvSpPr>
          <p:cNvPr id="9891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advClick="0" advTm="5000"/>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TIME</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Pencils Down.</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Answer sheets will now be collected.</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4419600"/>
          </a:xfrm>
        </p:spPr>
        <p:txBody>
          <a:bodyPr numCol="1">
            <a:noAutofit/>
          </a:bodyPr>
          <a:lstStyle/>
          <a:p>
            <a:pPr marL="228600" indent="0">
              <a:buNone/>
            </a:pPr>
            <a:r>
              <a:rPr lang="en-US" sz="2800" dirty="0" smtClean="0">
                <a:latin typeface="Arial Black" pitchFamily="34" charset="0"/>
              </a:rPr>
              <a:t>Answers for US History questions follow on next slide.</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Advance once all answer sheets have been collected.</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Group C Students may return to their team.</a:t>
            </a:r>
          </a:p>
          <a:p>
            <a:pPr marL="228600" indent="0">
              <a:buNone/>
            </a:pPr>
            <a:r>
              <a:rPr lang="en-US" sz="2800" dirty="0" smtClean="0">
                <a:latin typeface="Arial Black" pitchFamily="34" charset="0"/>
              </a:rPr>
              <a:t>Group D Students may be seated.</a:t>
            </a:r>
          </a:p>
          <a:p>
            <a:pPr marL="228600" indent="0">
              <a:buNone/>
            </a:pPr>
            <a:r>
              <a:rPr lang="en-US" sz="2800" dirty="0" smtClean="0">
                <a:latin typeface="Arial Black" pitchFamily="34" charset="0"/>
              </a:rPr>
              <a:t> </a:t>
            </a:r>
          </a:p>
          <a:p>
            <a:pPr marL="228600" indent="0">
              <a:buNone/>
            </a:pPr>
            <a:endParaRPr lang="en-US" sz="2800" dirty="0" smtClean="0">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029200"/>
          </a:xfrm>
        </p:spPr>
        <p:txBody>
          <a:bodyPr numCol="1">
            <a:noAutofit/>
          </a:bodyPr>
          <a:lstStyle/>
          <a:p>
            <a:pPr marL="0" indent="0">
              <a:spcBef>
                <a:spcPts val="0"/>
              </a:spcBef>
              <a:buNone/>
            </a:pPr>
            <a:r>
              <a:rPr lang="en-US" sz="2100" dirty="0" smtClean="0">
                <a:latin typeface="Arial Black" pitchFamily="34" charset="0"/>
              </a:rPr>
              <a:t>Answers</a:t>
            </a:r>
          </a:p>
          <a:p>
            <a:pPr marL="457200" indent="-457200">
              <a:buFont typeface="+mj-lt"/>
              <a:buAutoNum type="arabicParenR"/>
            </a:pPr>
            <a:r>
              <a:rPr lang="en-US" sz="2100" b="1" u="sng" dirty="0" smtClean="0">
                <a:latin typeface="Arial Black" pitchFamily="34" charset="0"/>
              </a:rPr>
              <a:t>Watergate</a:t>
            </a:r>
            <a:r>
              <a:rPr lang="en-US" sz="2100" dirty="0" smtClean="0">
                <a:latin typeface="Arial Black" pitchFamily="34" charset="0"/>
              </a:rPr>
              <a:t> Scandal</a:t>
            </a:r>
          </a:p>
          <a:p>
            <a:pPr marL="457200" indent="-457200">
              <a:buFont typeface="+mj-lt"/>
              <a:buAutoNum type="arabicParenR"/>
            </a:pPr>
            <a:r>
              <a:rPr lang="en-US" sz="2100" b="1" u="sng" dirty="0" smtClean="0">
                <a:latin typeface="Arial Black" pitchFamily="34" charset="0"/>
              </a:rPr>
              <a:t>Reconstruction</a:t>
            </a:r>
          </a:p>
          <a:p>
            <a:pPr marL="457200" indent="-457200">
              <a:buFont typeface="+mj-lt"/>
              <a:buAutoNum type="arabicParenR"/>
            </a:pPr>
            <a:r>
              <a:rPr lang="en-US" sz="2100" dirty="0" smtClean="0">
                <a:latin typeface="Arial Black" pitchFamily="34" charset="0"/>
              </a:rPr>
              <a:t>Patrick </a:t>
            </a:r>
            <a:r>
              <a:rPr lang="en-US" sz="2100" b="1" u="sng" dirty="0" smtClean="0">
                <a:latin typeface="Arial Black" pitchFamily="34" charset="0"/>
              </a:rPr>
              <a:t>Henry</a:t>
            </a:r>
          </a:p>
          <a:p>
            <a:pPr marL="457200" indent="-457200">
              <a:buFont typeface="+mj-lt"/>
              <a:buAutoNum type="arabicParenR"/>
            </a:pPr>
            <a:r>
              <a:rPr lang="en-US" sz="2100" b="1" u="sng" dirty="0" smtClean="0">
                <a:latin typeface="Arial Black" pitchFamily="34" charset="0"/>
              </a:rPr>
              <a:t>Pearl Harbor</a:t>
            </a:r>
            <a:endParaRPr lang="en-US" sz="2100" dirty="0" smtClean="0">
              <a:latin typeface="Arial Black" pitchFamily="34" charset="0"/>
            </a:endParaRPr>
          </a:p>
          <a:p>
            <a:pPr marL="457200" indent="-457200">
              <a:buFont typeface="+mj-lt"/>
              <a:buAutoNum type="arabicParenR"/>
            </a:pPr>
            <a:r>
              <a:rPr lang="en-US" sz="2100" dirty="0" smtClean="0">
                <a:latin typeface="Arial Black" pitchFamily="34" charset="0"/>
              </a:rPr>
              <a:t>Battle of </a:t>
            </a:r>
            <a:r>
              <a:rPr lang="en-US" sz="2100" b="1" u="sng" dirty="0" smtClean="0">
                <a:latin typeface="Arial Black" pitchFamily="34" charset="0"/>
              </a:rPr>
              <a:t>Gettysburg</a:t>
            </a:r>
            <a:endParaRPr lang="en-US" sz="2100" dirty="0" smtClean="0">
              <a:latin typeface="Arial Black" pitchFamily="34" charset="0"/>
            </a:endParaRPr>
          </a:p>
          <a:p>
            <a:pPr marL="457200" indent="-457200">
              <a:buFont typeface="+mj-lt"/>
              <a:buAutoNum type="arabicParenR"/>
            </a:pPr>
            <a:r>
              <a:rPr lang="en-US" sz="2100" b="1" u="sng" dirty="0" smtClean="0">
                <a:latin typeface="Arial Black" pitchFamily="34" charset="0"/>
              </a:rPr>
              <a:t>New Deal</a:t>
            </a:r>
          </a:p>
          <a:p>
            <a:pPr marL="457200" indent="-457200">
              <a:buFont typeface="+mj-lt"/>
              <a:buAutoNum type="arabicParenR"/>
            </a:pPr>
            <a:r>
              <a:rPr lang="en-US" sz="2100" b="1" u="sng" dirty="0" smtClean="0">
                <a:latin typeface="Arial Black" pitchFamily="34" charset="0"/>
              </a:rPr>
              <a:t>Jamestown</a:t>
            </a:r>
            <a:r>
              <a:rPr lang="en-US" sz="2100" dirty="0" smtClean="0">
                <a:latin typeface="Arial Black" pitchFamily="34" charset="0"/>
              </a:rPr>
              <a:t> </a:t>
            </a:r>
          </a:p>
          <a:p>
            <a:pPr marL="457200" indent="-457200">
              <a:buFont typeface="+mj-lt"/>
              <a:buAutoNum type="arabicParenR"/>
            </a:pPr>
            <a:r>
              <a:rPr lang="en-US" sz="2100" dirty="0" smtClean="0">
                <a:latin typeface="Arial Black" pitchFamily="34" charset="0"/>
              </a:rPr>
              <a:t>Persian</a:t>
            </a:r>
            <a:r>
              <a:rPr lang="en-US" sz="2100" b="1" dirty="0" smtClean="0">
                <a:latin typeface="Arial Black" pitchFamily="34" charset="0"/>
              </a:rPr>
              <a:t> </a:t>
            </a:r>
            <a:r>
              <a:rPr lang="en-US" sz="2100" b="1" u="sng" dirty="0" smtClean="0">
                <a:latin typeface="Arial Black" pitchFamily="34" charset="0"/>
              </a:rPr>
              <a:t>Gulf</a:t>
            </a:r>
            <a:r>
              <a:rPr lang="en-US" sz="2100" dirty="0" smtClean="0">
                <a:latin typeface="Arial Black" pitchFamily="34" charset="0"/>
              </a:rPr>
              <a:t> War [or Operation </a:t>
            </a:r>
            <a:r>
              <a:rPr lang="en-US" sz="2100" b="1" u="sng" dirty="0" smtClean="0">
                <a:latin typeface="Arial Black" pitchFamily="34" charset="0"/>
              </a:rPr>
              <a:t>Desert Storm</a:t>
            </a:r>
            <a:r>
              <a:rPr lang="en-US" sz="2100" dirty="0" smtClean="0">
                <a:latin typeface="Arial Black" pitchFamily="34" charset="0"/>
              </a:rPr>
              <a:t>]</a:t>
            </a:r>
          </a:p>
          <a:p>
            <a:pPr marL="457200" indent="-457200">
              <a:buFont typeface="+mj-lt"/>
              <a:buAutoNum type="arabicParenR"/>
            </a:pPr>
            <a:r>
              <a:rPr lang="en-US" sz="2100" b="1" u="sng" dirty="0" smtClean="0">
                <a:latin typeface="Arial Black" pitchFamily="34" charset="0"/>
              </a:rPr>
              <a:t>Nineteenth</a:t>
            </a:r>
            <a:r>
              <a:rPr lang="en-US" sz="2100" dirty="0" smtClean="0">
                <a:latin typeface="Arial Black" pitchFamily="34" charset="0"/>
              </a:rPr>
              <a:t> Amendment </a:t>
            </a:r>
          </a:p>
          <a:p>
            <a:pPr marL="457200" indent="-457200">
              <a:buFont typeface="+mj-lt"/>
              <a:buAutoNum type="arabicParenR"/>
            </a:pPr>
            <a:r>
              <a:rPr lang="en-US" sz="2100" b="1" u="sng" dirty="0" smtClean="0">
                <a:latin typeface="Arial Black" pitchFamily="34" charset="0"/>
              </a:rPr>
              <a:t>T</a:t>
            </a:r>
            <a:r>
              <a:rPr lang="en-US" sz="2100" dirty="0" smtClean="0">
                <a:latin typeface="Arial Black" pitchFamily="34" charset="0"/>
              </a:rPr>
              <a:t>heodore </a:t>
            </a:r>
            <a:r>
              <a:rPr lang="en-US" sz="2100" b="1" u="sng" dirty="0" smtClean="0">
                <a:latin typeface="Arial Black" pitchFamily="34" charset="0"/>
              </a:rPr>
              <a:t>Roosevelt</a:t>
            </a:r>
            <a:r>
              <a:rPr lang="en-US" sz="2100" dirty="0" smtClean="0">
                <a:latin typeface="Arial Black" pitchFamily="34" charset="0"/>
              </a:rPr>
              <a:t> [or “</a:t>
            </a:r>
            <a:r>
              <a:rPr lang="en-US" sz="2100" b="1" u="sng" dirty="0" smtClean="0">
                <a:latin typeface="Arial Black" pitchFamily="34" charset="0"/>
              </a:rPr>
              <a:t>T</a:t>
            </a:r>
            <a:r>
              <a:rPr lang="en-US" sz="2100" dirty="0" smtClean="0">
                <a:latin typeface="Arial Black" pitchFamily="34" charset="0"/>
              </a:rPr>
              <a:t>eddy” </a:t>
            </a:r>
            <a:r>
              <a:rPr lang="en-US" sz="2100" b="1" u="sng" dirty="0" smtClean="0">
                <a:latin typeface="Arial Black" pitchFamily="34" charset="0"/>
              </a:rPr>
              <a:t>Roosevelt</a:t>
            </a:r>
            <a:r>
              <a:rPr lang="en-US" sz="2100" dirty="0" smtClean="0">
                <a:latin typeface="Arial Black" pitchFamily="34" charset="0"/>
              </a:rPr>
              <a:t>, or </a:t>
            </a:r>
            <a:r>
              <a:rPr lang="en-US" sz="2100" b="1" u="sng" dirty="0" smtClean="0">
                <a:latin typeface="Arial Black" pitchFamily="34" charset="0"/>
              </a:rPr>
              <a:t>TR</a:t>
            </a:r>
            <a:r>
              <a:rPr lang="en-US" sz="2100" dirty="0" smtClean="0">
                <a:latin typeface="Arial Black" pitchFamily="34" charset="0"/>
              </a:rPr>
              <a:t>] </a:t>
            </a:r>
          </a:p>
          <a:p>
            <a:pPr marL="457200" indent="-457200">
              <a:buFont typeface="+mj-lt"/>
              <a:buAutoNum type="arabicParenR"/>
            </a:pPr>
            <a:r>
              <a:rPr lang="en-US" sz="2100" dirty="0" smtClean="0">
                <a:latin typeface="Arial Black" pitchFamily="34" charset="0"/>
              </a:rPr>
              <a:t> </a:t>
            </a:r>
            <a:r>
              <a:rPr lang="en-US" sz="2100" b="1" u="sng" dirty="0" smtClean="0">
                <a:latin typeface="Arial Black" pitchFamily="34" charset="0"/>
              </a:rPr>
              <a:t>Massachusetts</a:t>
            </a:r>
          </a:p>
          <a:p>
            <a:pPr marL="457200" indent="-457200">
              <a:buFont typeface="+mj-lt"/>
              <a:buAutoNum type="arabicParenR"/>
            </a:pPr>
            <a:r>
              <a:rPr lang="en-US" sz="2100" dirty="0" smtClean="0">
                <a:latin typeface="Arial Black" pitchFamily="34" charset="0"/>
              </a:rPr>
              <a:t> Thomas </a:t>
            </a:r>
            <a:r>
              <a:rPr lang="en-US" sz="2100" b="1" u="sng" dirty="0" smtClean="0">
                <a:latin typeface="Arial Black" pitchFamily="34" charset="0"/>
              </a:rPr>
              <a:t>Jefferson</a:t>
            </a:r>
            <a:endParaRPr lang="en-US" sz="2100" dirty="0" smtClean="0">
              <a:latin typeface="Arial Black" pitchFamily="34" charset="0"/>
            </a:endParaRPr>
          </a:p>
          <a:p>
            <a:pPr marL="457200" indent="-457200">
              <a:buFont typeface="+mj-lt"/>
              <a:buAutoNum type="arabicParenR"/>
            </a:pPr>
            <a:endParaRPr lang="en-US" sz="2000" dirty="0" smtClean="0">
              <a:latin typeface="Arial Black" pitchFamily="34" charset="0"/>
            </a:endParaRPr>
          </a:p>
          <a:p>
            <a:pPr marL="742950" indent="-514350">
              <a:buNone/>
            </a:pPr>
            <a:endParaRPr lang="en-US" sz="20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7: US History</a:t>
            </a:r>
            <a:endParaRPr lang="en-US" sz="3600" dirty="0"/>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Mathematics</a:t>
            </a:r>
            <a:endParaRPr lang="en-US" sz="3600" dirty="0"/>
          </a:p>
        </p:txBody>
      </p:sp>
      <p:sp>
        <p:nvSpPr>
          <p:cNvPr id="3" name="Content Placeholder 2"/>
          <p:cNvSpPr>
            <a:spLocks noGrp="1"/>
          </p:cNvSpPr>
          <p:nvPr>
            <p:ph idx="1"/>
          </p:nvPr>
        </p:nvSpPr>
        <p:spPr>
          <a:xfrm>
            <a:off x="457200" y="1600200"/>
            <a:ext cx="8229600" cy="4495800"/>
          </a:xfrm>
        </p:spPr>
        <p:txBody>
          <a:bodyPr numCol="1">
            <a:normAutofit/>
          </a:bodyPr>
          <a:lstStyle/>
          <a:p>
            <a:pPr marL="228600" indent="0">
              <a:buNone/>
            </a:pPr>
            <a:r>
              <a:rPr lang="en-US" sz="2800" dirty="0" smtClean="0">
                <a:latin typeface="Arial Black" pitchFamily="34" charset="0"/>
              </a:rPr>
              <a:t>Group D Students are seated and ready to begin.</a:t>
            </a:r>
          </a:p>
          <a:p>
            <a:pPr marL="228600" indent="0">
              <a:buNone/>
            </a:pPr>
            <a:endParaRPr lang="en-US" sz="2800" dirty="0">
              <a:latin typeface="Arial Black" pitchFamily="34" charset="0"/>
            </a:endParaRPr>
          </a:p>
          <a:p>
            <a:pPr marL="228600" indent="0">
              <a:buNone/>
            </a:pPr>
            <a:r>
              <a:rPr lang="en-US" sz="2800" dirty="0" smtClean="0">
                <a:latin typeface="Arial Black" pitchFamily="34" charset="0"/>
              </a:rPr>
              <a:t>Proctor should now distribute math questions face-down to students.</a:t>
            </a:r>
          </a:p>
          <a:p>
            <a:pPr marL="228600" indent="0">
              <a:buNone/>
            </a:pPr>
            <a:endParaRPr lang="en-US" sz="2800" dirty="0">
              <a:latin typeface="Arial Black" pitchFamily="34" charset="0"/>
            </a:endParaRPr>
          </a:p>
          <a:p>
            <a:pPr marL="228600" indent="0">
              <a:buNone/>
            </a:pPr>
            <a:r>
              <a:rPr lang="en-US" sz="2800" dirty="0" smtClean="0">
                <a:latin typeface="Arial Black" pitchFamily="34" charset="0"/>
              </a:rPr>
              <a:t>Students may begin when next slide is advanced.</a:t>
            </a: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038599"/>
          </a:xfrm>
        </p:spPr>
        <p:txBody>
          <a:bodyPr numCol="1">
            <a:normAutofit/>
          </a:bodyPr>
          <a:lstStyle/>
          <a:p>
            <a:pPr marL="228600" indent="0">
              <a:buNone/>
            </a:pPr>
            <a:r>
              <a:rPr lang="en-US" sz="2800" dirty="0" smtClean="0">
                <a:latin typeface="Arial Black" pitchFamily="34" charset="0"/>
              </a:rPr>
              <a:t>Question #1:</a:t>
            </a:r>
          </a:p>
          <a:p>
            <a:pPr marL="228600" indent="0">
              <a:buNone/>
            </a:pPr>
            <a:r>
              <a:rPr lang="en-US" sz="2800" dirty="0" smtClean="0">
                <a:latin typeface="Arial Black" pitchFamily="34" charset="0"/>
              </a:rPr>
              <a:t>What is the sine of 90 degrees?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Mathematics </a:t>
            </a:r>
            <a:endParaRPr lang="en-US" sz="3600" dirty="0"/>
          </a:p>
        </p:txBody>
      </p:sp>
      <p:sp>
        <p:nvSpPr>
          <p:cNvPr id="9" name="TextBox 8"/>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20000"/>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05800" cy="4038599"/>
          </a:xfrm>
        </p:spPr>
        <p:txBody>
          <a:bodyPr numCol="1">
            <a:normAutofit/>
          </a:bodyPr>
          <a:lstStyle/>
          <a:p>
            <a:pPr marL="228600" indent="0">
              <a:buNone/>
            </a:pPr>
            <a:r>
              <a:rPr lang="en-US" sz="2800" dirty="0" smtClean="0">
                <a:latin typeface="Arial Black" pitchFamily="34" charset="0"/>
              </a:rPr>
              <a:t>Question #2: </a:t>
            </a:r>
          </a:p>
          <a:p>
            <a:pPr marL="228600" indent="0">
              <a:buNone/>
            </a:pPr>
            <a:r>
              <a:rPr lang="en-US" sz="2800" dirty="0" smtClean="0">
                <a:latin typeface="Arial Black" pitchFamily="34" charset="0"/>
              </a:rPr>
              <a:t>Richard mails off some equipment to be repaired, thinking the repairs will cost $200. In reality, the price of the repairs has increased by 20% since last time, but Richard also has a coupon which will take 10% off of the final price of the repairs. How much will the equipment actually cost to repair?</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Mathematics</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20000"/>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038599"/>
          </a:xfrm>
        </p:spPr>
        <p:txBody>
          <a:bodyPr numCol="1">
            <a:normAutofit/>
          </a:bodyPr>
          <a:lstStyle/>
          <a:p>
            <a:pPr marL="228600" indent="0">
              <a:buNone/>
            </a:pPr>
            <a:r>
              <a:rPr lang="en-US" sz="2800" dirty="0" smtClean="0">
                <a:latin typeface="Arial Black" pitchFamily="34" charset="0"/>
              </a:rPr>
              <a:t>Question #3: </a:t>
            </a:r>
          </a:p>
          <a:p>
            <a:pPr marL="228600" indent="0">
              <a:buNone/>
            </a:pPr>
            <a:r>
              <a:rPr lang="en-US" sz="2800" dirty="0" smtClean="0">
                <a:latin typeface="Arial Black" pitchFamily="34" charset="0"/>
              </a:rPr>
              <a:t>What is the area of a triangle with a base of 6 units and a height of 12 units?</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Mathematics</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extLst>
      <p:ext uri="{BB962C8B-B14F-4D97-AF65-F5344CB8AC3E}">
        <p14:creationId xmlns:p14="http://schemas.microsoft.com/office/powerpoint/2010/main" val="2933921852"/>
      </p:ext>
    </p:extLst>
  </p:cSld>
  <p:clrMapOvr>
    <a:masterClrMapping/>
  </p:clrMapOvr>
  <p:transition advClick="0" advTm="20000"/>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038599"/>
          </a:xfrm>
        </p:spPr>
        <p:txBody>
          <a:bodyPr numCol="1">
            <a:normAutofit/>
          </a:bodyPr>
          <a:lstStyle/>
          <a:p>
            <a:pPr marL="228600" indent="0">
              <a:buNone/>
            </a:pPr>
            <a:r>
              <a:rPr lang="en-US" sz="2800" dirty="0" smtClean="0">
                <a:latin typeface="Arial Black" pitchFamily="34" charset="0"/>
              </a:rPr>
              <a:t>Question #4: </a:t>
            </a:r>
          </a:p>
          <a:p>
            <a:pPr marL="228600" indent="0">
              <a:buNone/>
            </a:pPr>
            <a:r>
              <a:rPr lang="en-US" sz="2800" dirty="0" smtClean="0">
                <a:latin typeface="Arial Black" pitchFamily="34" charset="0"/>
              </a:rPr>
              <a:t>What is the probability of flipping five heads in a row on a fair coin? You can give the answer as either a fraction or decimal; if the latter, you can give it to just 3 decimal places.</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Mathematics</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extLst>
      <p:ext uri="{BB962C8B-B14F-4D97-AF65-F5344CB8AC3E}">
        <p14:creationId xmlns:p14="http://schemas.microsoft.com/office/powerpoint/2010/main" val="3298377634"/>
      </p:ext>
    </p:extLst>
  </p:cSld>
  <p:clrMapOvr>
    <a:masterClrMapping/>
  </p:clrMapOvr>
  <p:transition advClick="0" advTm="20000"/>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038599"/>
          </a:xfrm>
        </p:spPr>
        <p:txBody>
          <a:bodyPr numCol="1">
            <a:normAutofit/>
          </a:bodyPr>
          <a:lstStyle/>
          <a:p>
            <a:pPr marL="228600" indent="0">
              <a:buNone/>
            </a:pPr>
            <a:r>
              <a:rPr lang="en-US" sz="2800" dirty="0" smtClean="0">
                <a:latin typeface="Arial Black" pitchFamily="34" charset="0"/>
              </a:rPr>
              <a:t>Question #5: </a:t>
            </a:r>
          </a:p>
          <a:p>
            <a:pPr marL="228600" indent="0">
              <a:buNone/>
            </a:pPr>
            <a:r>
              <a:rPr lang="en-US" sz="2800" dirty="0" smtClean="0">
                <a:latin typeface="Arial Black" pitchFamily="34" charset="0"/>
              </a:rPr>
              <a:t>If x is 9 in the equation y = x + 11, then what is the value of y?</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Mathematics</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extLst>
      <p:ext uri="{BB962C8B-B14F-4D97-AF65-F5344CB8AC3E}">
        <p14:creationId xmlns:p14="http://schemas.microsoft.com/office/powerpoint/2010/main" val="769543449"/>
      </p:ext>
    </p:extLst>
  </p:cSld>
  <p:clrMapOvr>
    <a:masterClrMapping/>
  </p:clrMapOvr>
  <p:transition advClick="0" advTm="20000"/>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038599"/>
          </a:xfrm>
        </p:spPr>
        <p:txBody>
          <a:bodyPr numCol="1">
            <a:normAutofit/>
          </a:bodyPr>
          <a:lstStyle/>
          <a:p>
            <a:pPr marL="228600" indent="0">
              <a:buNone/>
            </a:pPr>
            <a:r>
              <a:rPr lang="en-US" sz="2800" dirty="0" smtClean="0">
                <a:latin typeface="Arial Black" pitchFamily="34" charset="0"/>
              </a:rPr>
              <a:t>Question #6: </a:t>
            </a:r>
          </a:p>
          <a:p>
            <a:pPr marL="228600" indent="0">
              <a:buNone/>
            </a:pPr>
            <a:r>
              <a:rPr lang="en-US" sz="2800" dirty="0" smtClean="0">
                <a:latin typeface="Arial Black" pitchFamily="34" charset="0"/>
              </a:rPr>
              <a:t>Jenny is 5 feet tall and looks up at a precise 45 degree angle to the top of a building. If she is standing 10 feet away from the building, how tall is the building? Don’t forget to take Jenny’s height into account in finding the answer.</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Mathematics</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extLst>
      <p:ext uri="{BB962C8B-B14F-4D97-AF65-F5344CB8AC3E}">
        <p14:creationId xmlns:p14="http://schemas.microsoft.com/office/powerpoint/2010/main" val="4186137770"/>
      </p:ext>
    </p:extLst>
  </p:cSld>
  <p:clrMapOvr>
    <a:masterClrMapping/>
  </p:clrMapOvr>
  <p:transition advClick="0" advTm="2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#8: </a:t>
            </a:r>
          </a:p>
          <a:p>
            <a:pPr marL="228600" indent="0">
              <a:buNone/>
            </a:pPr>
            <a:r>
              <a:rPr lang="en-US" sz="2800" dirty="0" smtClean="0">
                <a:latin typeface="Arial Black" pitchFamily="34" charset="0"/>
              </a:rPr>
              <a:t>Finger like protrusions called </a:t>
            </a:r>
            <a:r>
              <a:rPr lang="en-US" sz="2800" dirty="0" err="1" smtClean="0">
                <a:latin typeface="Arial Black" pitchFamily="34" charset="0"/>
              </a:rPr>
              <a:t>villi</a:t>
            </a:r>
            <a:r>
              <a:rPr lang="en-US" sz="2800" dirty="0" smtClean="0">
                <a:latin typeface="Arial Black" pitchFamily="34" charset="0"/>
              </a:rPr>
              <a:t> line what organ with “small” and “large” varieties that is important in nutrient absorption?</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 </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038599"/>
          </a:xfrm>
        </p:spPr>
        <p:txBody>
          <a:bodyPr numCol="1">
            <a:normAutofit/>
          </a:bodyPr>
          <a:lstStyle/>
          <a:p>
            <a:pPr marL="228600" indent="0">
              <a:buNone/>
            </a:pPr>
            <a:r>
              <a:rPr lang="en-US" sz="2800" dirty="0" smtClean="0">
                <a:latin typeface="Arial Black" pitchFamily="34" charset="0"/>
              </a:rPr>
              <a:t>Question #7: </a:t>
            </a:r>
          </a:p>
          <a:p>
            <a:pPr marL="228600" indent="0">
              <a:buNone/>
            </a:pPr>
            <a:r>
              <a:rPr lang="en-US" sz="2800" dirty="0" smtClean="0">
                <a:latin typeface="Arial Black" pitchFamily="34" charset="0"/>
              </a:rPr>
              <a:t>What is the circumference of a circle whose radius is 14 units?</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Mathematics</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extLst>
      <p:ext uri="{BB962C8B-B14F-4D97-AF65-F5344CB8AC3E}">
        <p14:creationId xmlns:p14="http://schemas.microsoft.com/office/powerpoint/2010/main" val="3485399689"/>
      </p:ext>
    </p:extLst>
  </p:cSld>
  <p:clrMapOvr>
    <a:masterClrMapping/>
  </p:clrMapOvr>
  <p:transition advClick="0" advTm="20000"/>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038599"/>
          </a:xfrm>
        </p:spPr>
        <p:txBody>
          <a:bodyPr numCol="1">
            <a:normAutofit/>
          </a:bodyPr>
          <a:lstStyle/>
          <a:p>
            <a:pPr marL="228600" indent="0">
              <a:buNone/>
            </a:pPr>
            <a:r>
              <a:rPr lang="en-US" sz="2800" dirty="0" smtClean="0">
                <a:latin typeface="Arial Black" pitchFamily="34" charset="0"/>
              </a:rPr>
              <a:t>Question #8: </a:t>
            </a:r>
          </a:p>
          <a:p>
            <a:pPr marL="228600" indent="0">
              <a:buNone/>
            </a:pPr>
            <a:r>
              <a:rPr lang="en-US" sz="2800" dirty="0" smtClean="0">
                <a:latin typeface="Arial Black" pitchFamily="34" charset="0"/>
              </a:rPr>
              <a:t>What is the slope of a line that passes through the points (0 , 3) and (5 , 8)? </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Mathematics</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extLst>
      <p:ext uri="{BB962C8B-B14F-4D97-AF65-F5344CB8AC3E}">
        <p14:creationId xmlns:p14="http://schemas.microsoft.com/office/powerpoint/2010/main" val="1428854780"/>
      </p:ext>
    </p:extLst>
  </p:cSld>
  <p:clrMapOvr>
    <a:masterClrMapping/>
  </p:clrMapOvr>
  <p:transition advClick="0" advTm="20000"/>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3962399"/>
          </a:xfrm>
        </p:spPr>
        <p:txBody>
          <a:bodyPr numCol="1">
            <a:normAutofit/>
          </a:bodyPr>
          <a:lstStyle/>
          <a:p>
            <a:pPr marL="228600" indent="0">
              <a:buNone/>
            </a:pPr>
            <a:r>
              <a:rPr lang="en-US" sz="2800" dirty="0" smtClean="0">
                <a:latin typeface="Arial Black" pitchFamily="34" charset="0"/>
              </a:rPr>
              <a:t>Question #9: </a:t>
            </a:r>
          </a:p>
          <a:p>
            <a:pPr marL="228600" indent="0">
              <a:buNone/>
            </a:pPr>
            <a:r>
              <a:rPr lang="en-US" sz="2800" dirty="0" smtClean="0">
                <a:latin typeface="Arial Black" pitchFamily="34" charset="0"/>
              </a:rPr>
              <a:t>What is the positive square root of 196?</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Mathematics</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extLst>
      <p:ext uri="{BB962C8B-B14F-4D97-AF65-F5344CB8AC3E}">
        <p14:creationId xmlns:p14="http://schemas.microsoft.com/office/powerpoint/2010/main" val="2563757923"/>
      </p:ext>
    </p:extLst>
  </p:cSld>
  <p:clrMapOvr>
    <a:masterClrMapping/>
  </p:clrMapOvr>
  <p:transition advClick="0" advTm="20000"/>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3962399"/>
          </a:xfrm>
        </p:spPr>
        <p:txBody>
          <a:bodyPr numCol="1">
            <a:normAutofit/>
          </a:bodyPr>
          <a:lstStyle/>
          <a:p>
            <a:pPr marL="228600" indent="0">
              <a:buNone/>
            </a:pPr>
            <a:r>
              <a:rPr lang="en-US" sz="2800" dirty="0" smtClean="0">
                <a:latin typeface="Arial Black" pitchFamily="34" charset="0"/>
              </a:rPr>
              <a:t>Question #10: </a:t>
            </a:r>
          </a:p>
          <a:p>
            <a:pPr marL="228600" indent="0">
              <a:buNone/>
            </a:pPr>
            <a:r>
              <a:rPr lang="en-US" sz="2800" dirty="0" smtClean="0">
                <a:latin typeface="Arial Black" pitchFamily="34" charset="0"/>
              </a:rPr>
              <a:t>Keisha is designing a building shaped like a circle when she is told that the building’s floor area will have to be quadrupled. Assuming the building stays in the same shape and the original building was 180 feet wide, how wide in feet will the new building be?</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Mathematics</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extLst>
      <p:ext uri="{BB962C8B-B14F-4D97-AF65-F5344CB8AC3E}">
        <p14:creationId xmlns:p14="http://schemas.microsoft.com/office/powerpoint/2010/main" val="3809089274"/>
      </p:ext>
    </p:extLst>
  </p:cSld>
  <p:clrMapOvr>
    <a:masterClrMapping/>
  </p:clrMapOvr>
  <p:transition advClick="0" advTm="20000"/>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3962399"/>
          </a:xfrm>
        </p:spPr>
        <p:txBody>
          <a:bodyPr numCol="1">
            <a:normAutofit/>
          </a:bodyPr>
          <a:lstStyle/>
          <a:p>
            <a:pPr marL="228600" indent="0">
              <a:spcBef>
                <a:spcPts val="0"/>
              </a:spcBef>
              <a:buNone/>
            </a:pPr>
            <a:r>
              <a:rPr lang="en-US" sz="2800" dirty="0" smtClean="0">
                <a:latin typeface="Arial Black" pitchFamily="34" charset="0"/>
              </a:rPr>
              <a:t>Question #11: </a:t>
            </a:r>
          </a:p>
          <a:p>
            <a:pPr marL="228600" indent="0">
              <a:spcBef>
                <a:spcPts val="672"/>
              </a:spcBef>
              <a:buNone/>
            </a:pPr>
            <a:r>
              <a:rPr lang="en-US" sz="2800" dirty="0" smtClean="0">
                <a:latin typeface="Arial Black" pitchFamily="34" charset="0"/>
              </a:rPr>
              <a:t>What are the two values of x for which the equation x</a:t>
            </a:r>
            <a:r>
              <a:rPr lang="en-US" sz="2800" baseline="30000" dirty="0" smtClean="0">
                <a:latin typeface="Arial Black" pitchFamily="34" charset="0"/>
              </a:rPr>
              <a:t>2</a:t>
            </a:r>
            <a:r>
              <a:rPr lang="en-US" sz="2800" dirty="0" smtClean="0">
                <a:latin typeface="Arial Black" pitchFamily="34" charset="0"/>
              </a:rPr>
              <a:t> + 5x + 6 can be true?</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Mathematics</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extLst>
      <p:ext uri="{BB962C8B-B14F-4D97-AF65-F5344CB8AC3E}">
        <p14:creationId xmlns:p14="http://schemas.microsoft.com/office/powerpoint/2010/main" val="3809089274"/>
      </p:ext>
    </p:extLst>
  </p:cSld>
  <p:clrMapOvr>
    <a:masterClrMapping/>
  </p:clrMapOvr>
  <p:transition advClick="0" advTm="20000"/>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419599"/>
          </a:xfrm>
        </p:spPr>
        <p:txBody>
          <a:bodyPr numCol="1">
            <a:normAutofit/>
          </a:bodyPr>
          <a:lstStyle/>
          <a:p>
            <a:pPr marL="228600" indent="0">
              <a:buNone/>
            </a:pPr>
            <a:r>
              <a:rPr lang="en-US" sz="2800" dirty="0" smtClean="0">
                <a:latin typeface="Arial Black" pitchFamily="34" charset="0"/>
              </a:rPr>
              <a:t>Question #12: </a:t>
            </a:r>
          </a:p>
          <a:p>
            <a:pPr marL="228600" indent="0">
              <a:buNone/>
            </a:pPr>
            <a:r>
              <a:rPr lang="en-US" sz="2800" dirty="0" smtClean="0">
                <a:latin typeface="Arial Black" pitchFamily="34" charset="0"/>
              </a:rPr>
              <a:t>What is the surface area of a rectangular prism whose side lengths are 5, 8, and 2 units?</a:t>
            </a:r>
          </a:p>
          <a:p>
            <a:pPr marL="228600" indent="0">
              <a:buNone/>
            </a:pPr>
            <a:endParaRPr lang="en-US" sz="2800" dirty="0" smtClean="0">
              <a:latin typeface="Arial Black" pitchFamily="34" charset="0"/>
            </a:endParaRPr>
          </a:p>
          <a:p>
            <a:pPr marL="228600" indent="0">
              <a:buNone/>
            </a:pPr>
            <a:endParaRPr lang="en-US" sz="2800" dirty="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Mathematics</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extLst>
      <p:ext uri="{BB962C8B-B14F-4D97-AF65-F5344CB8AC3E}">
        <p14:creationId xmlns:p14="http://schemas.microsoft.com/office/powerpoint/2010/main" val="751226586"/>
      </p:ext>
    </p:extLst>
  </p:cSld>
  <p:clrMapOvr>
    <a:masterClrMapping/>
  </p:clrMapOvr>
  <p:transition advClick="0" advTm="20000"/>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5 minutes to complete their answer sheets.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Mathematics</a:t>
            </a:r>
            <a:endParaRPr lang="en-US" sz="3600" dirty="0"/>
          </a:p>
        </p:txBody>
      </p:sp>
    </p:spTree>
  </p:cSld>
  <p:clrMapOvr>
    <a:masterClrMapping/>
  </p:clrMapOvr>
  <p:transition advClick="0" advTm="180000"/>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5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2 Minutes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Mathematics</a:t>
            </a:r>
            <a:endParaRPr lang="en-US" sz="3600" dirty="0"/>
          </a:p>
        </p:txBody>
      </p:sp>
    </p:spTree>
  </p:cSld>
  <p:clrMapOvr>
    <a:masterClrMapping/>
  </p:clrMapOvr>
  <p:transition advClick="0" advTm="60000"/>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5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 Minute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Mathematics</a:t>
            </a:r>
            <a:endParaRPr lang="en-US" sz="3600" dirty="0"/>
          </a:p>
        </p:txBody>
      </p:sp>
    </p:spTree>
  </p:cSld>
  <p:clrMapOvr>
    <a:masterClrMapping/>
  </p:clrMapOvr>
  <p:transition advClick="0" advTm="48000"/>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5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12 Seconds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Mathematics</a:t>
            </a:r>
            <a:endParaRPr lang="en-US" sz="3600" dirty="0"/>
          </a:p>
        </p:txBody>
      </p:sp>
    </p:spTree>
  </p:cSld>
  <p:clrMapOvr>
    <a:masterClrMapping/>
  </p:clrMapOvr>
  <p:transition advClick="0" advTm="12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#8: </a:t>
            </a:r>
          </a:p>
          <a:p>
            <a:pPr marL="228600" indent="0">
              <a:buNone/>
            </a:pPr>
            <a:r>
              <a:rPr lang="en-US" sz="2800" dirty="0" smtClean="0">
                <a:latin typeface="Arial Black" pitchFamily="34" charset="0"/>
              </a:rPr>
              <a:t>Finger like protrusions called </a:t>
            </a:r>
            <a:r>
              <a:rPr lang="en-US" sz="2800" dirty="0" err="1" smtClean="0">
                <a:latin typeface="Arial Black" pitchFamily="34" charset="0"/>
              </a:rPr>
              <a:t>villi</a:t>
            </a:r>
            <a:r>
              <a:rPr lang="en-US" sz="2800" dirty="0" smtClean="0">
                <a:latin typeface="Arial Black" pitchFamily="34" charset="0"/>
              </a:rPr>
              <a:t> line what organ with “small” and “large” varieties that is important in nutrient absorption?</a:t>
            </a:r>
          </a:p>
          <a:p>
            <a:pPr marL="228600" indent="0">
              <a:buNone/>
            </a:pPr>
            <a:r>
              <a:rPr lang="en-US" sz="2800" dirty="0" smtClean="0">
                <a:latin typeface="Arial Black" pitchFamily="34" charset="0"/>
              </a:rPr>
              <a:t> </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Tree>
  </p:cSld>
  <p:clrMapOvr>
    <a:masterClrMapping/>
  </p:clrMapOvr>
  <p:transition advClick="0" advTm="5000"/>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TIME</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Pencils Down.</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Answer sheets will now be collected.</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Mathematics</a:t>
            </a:r>
            <a:endParaRPr lang="en-US" sz="3600" dirty="0"/>
          </a:p>
        </p:txBody>
      </p:sp>
    </p:spTree>
  </p:cSld>
  <p:clrMapOvr>
    <a:masterClrMapping/>
  </p:clrMapOvr>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43400"/>
          </a:xfrm>
        </p:spPr>
        <p:txBody>
          <a:bodyPr numCol="1">
            <a:normAutofit fontScale="85000" lnSpcReduction="20000"/>
          </a:bodyPr>
          <a:lstStyle/>
          <a:p>
            <a:pPr marL="228600" indent="0">
              <a:buNone/>
            </a:pPr>
            <a:r>
              <a:rPr lang="en-US" sz="3000" dirty="0" smtClean="0">
                <a:latin typeface="Arial Black" pitchFamily="34" charset="0"/>
              </a:rPr>
              <a:t>Answers for Mathematics questions follow on next slide.</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Advance once all answer sheets have been collected.</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Group D Students may return to their team.</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Group A Students may be seated.</a:t>
            </a:r>
          </a:p>
          <a:p>
            <a:pPr marL="228600" indent="0">
              <a:buNone/>
            </a:pPr>
            <a:r>
              <a:rPr lang="en-US" sz="3000" dirty="0" smtClean="0">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Mathematics</a:t>
            </a:r>
            <a:endParaRPr lang="en-US" sz="3600" dirty="0"/>
          </a:p>
        </p:txBody>
      </p:sp>
    </p:spTree>
  </p:cSld>
  <p:clrMapOvr>
    <a:masterClrMapping/>
  </p:clrMapOvr>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53000"/>
          </a:xfrm>
        </p:spPr>
        <p:txBody>
          <a:bodyPr numCol="1">
            <a:noAutofit/>
          </a:bodyPr>
          <a:lstStyle/>
          <a:p>
            <a:pPr marL="0" indent="0">
              <a:spcBef>
                <a:spcPts val="0"/>
              </a:spcBef>
              <a:buNone/>
            </a:pPr>
            <a:r>
              <a:rPr lang="en-US" sz="2100" dirty="0" smtClean="0">
                <a:latin typeface="Arial Black" pitchFamily="34" charset="0"/>
              </a:rPr>
              <a:t>Answers</a:t>
            </a:r>
          </a:p>
          <a:p>
            <a:pPr marL="457200" indent="-457200">
              <a:spcBef>
                <a:spcPts val="0"/>
              </a:spcBef>
              <a:buFont typeface="+mj-lt"/>
              <a:buAutoNum type="arabicParenR"/>
            </a:pPr>
            <a:r>
              <a:rPr lang="en-US" sz="2100" dirty="0" smtClean="0">
                <a:latin typeface="Arial Black" pitchFamily="34" charset="0"/>
              </a:rPr>
              <a:t> </a:t>
            </a:r>
            <a:r>
              <a:rPr lang="en-US" sz="2400" b="1" u="sng" dirty="0" smtClean="0">
                <a:latin typeface="Arial Black" pitchFamily="34" charset="0"/>
              </a:rPr>
              <a:t>1</a:t>
            </a:r>
            <a:endParaRPr lang="en-US" sz="2100" dirty="0" smtClean="0">
              <a:latin typeface="Arial Black" pitchFamily="34" charset="0"/>
            </a:endParaRPr>
          </a:p>
          <a:p>
            <a:pPr marL="457200" indent="-457200">
              <a:spcBef>
                <a:spcPts val="0"/>
              </a:spcBef>
              <a:buFont typeface="+mj-lt"/>
              <a:buAutoNum type="arabicParenR"/>
            </a:pPr>
            <a:r>
              <a:rPr lang="en-US" sz="2100" dirty="0" smtClean="0">
                <a:latin typeface="Arial Black" pitchFamily="34" charset="0"/>
              </a:rPr>
              <a:t> </a:t>
            </a:r>
            <a:r>
              <a:rPr lang="en-US" sz="2400" dirty="0" smtClean="0">
                <a:latin typeface="Arial Black" pitchFamily="34" charset="0"/>
              </a:rPr>
              <a:t>$</a:t>
            </a:r>
            <a:r>
              <a:rPr lang="en-US" sz="2400" b="1" u="sng" dirty="0" smtClean="0">
                <a:latin typeface="Arial Black" pitchFamily="34" charset="0"/>
              </a:rPr>
              <a:t>216</a:t>
            </a:r>
            <a:r>
              <a:rPr lang="en-US" sz="2400" dirty="0" smtClean="0">
                <a:latin typeface="Arial Black" pitchFamily="34" charset="0"/>
              </a:rPr>
              <a:t>.00</a:t>
            </a:r>
            <a:endParaRPr lang="en-US" sz="2100" dirty="0" smtClean="0">
              <a:latin typeface="Arial Black" pitchFamily="34" charset="0"/>
            </a:endParaRPr>
          </a:p>
          <a:p>
            <a:pPr marL="457200" indent="-457200">
              <a:spcBef>
                <a:spcPts val="0"/>
              </a:spcBef>
              <a:buFont typeface="+mj-lt"/>
              <a:buAutoNum type="arabicParenR"/>
            </a:pPr>
            <a:r>
              <a:rPr lang="en-US" sz="2100" dirty="0" smtClean="0">
                <a:latin typeface="Arial Black" pitchFamily="34" charset="0"/>
              </a:rPr>
              <a:t> </a:t>
            </a:r>
            <a:r>
              <a:rPr lang="en-US" sz="2400" b="1" u="sng" dirty="0" smtClean="0">
                <a:latin typeface="Arial Black" pitchFamily="34" charset="0"/>
              </a:rPr>
              <a:t>36</a:t>
            </a:r>
            <a:r>
              <a:rPr lang="en-US" sz="2400" dirty="0" smtClean="0">
                <a:latin typeface="Arial Black" pitchFamily="34" charset="0"/>
              </a:rPr>
              <a:t> square units</a:t>
            </a:r>
            <a:endParaRPr lang="en-US" sz="2100" dirty="0" smtClean="0">
              <a:latin typeface="Arial Black" pitchFamily="34" charset="0"/>
            </a:endParaRPr>
          </a:p>
          <a:p>
            <a:pPr marL="457200" indent="-457200">
              <a:spcBef>
                <a:spcPts val="0"/>
              </a:spcBef>
              <a:buFont typeface="+mj-lt"/>
              <a:buAutoNum type="arabicParenR"/>
            </a:pPr>
            <a:r>
              <a:rPr lang="en-US" sz="2100" dirty="0" smtClean="0">
                <a:latin typeface="Arial Black" pitchFamily="34" charset="0"/>
              </a:rPr>
              <a:t> </a:t>
            </a:r>
            <a:r>
              <a:rPr lang="en-US" sz="2400" b="1" u="sng" dirty="0" smtClean="0">
                <a:latin typeface="Arial Black" pitchFamily="34" charset="0"/>
              </a:rPr>
              <a:t>1/32</a:t>
            </a:r>
            <a:r>
              <a:rPr lang="en-US" sz="2400" dirty="0" smtClean="0">
                <a:latin typeface="Arial Black" pitchFamily="34" charset="0"/>
              </a:rPr>
              <a:t> [or 0</a:t>
            </a:r>
            <a:r>
              <a:rPr lang="en-US" sz="2400" b="1" u="sng" dirty="0" smtClean="0">
                <a:latin typeface="Arial Black" pitchFamily="34" charset="0"/>
              </a:rPr>
              <a:t>.031</a:t>
            </a:r>
            <a:r>
              <a:rPr lang="en-US" sz="2400" dirty="0" smtClean="0">
                <a:latin typeface="Arial Black" pitchFamily="34" charset="0"/>
              </a:rPr>
              <a:t>25]</a:t>
            </a:r>
            <a:endParaRPr lang="en-US" sz="2100" dirty="0" smtClean="0">
              <a:latin typeface="Arial Black" pitchFamily="34" charset="0"/>
            </a:endParaRPr>
          </a:p>
          <a:p>
            <a:pPr marL="457200" indent="-457200">
              <a:spcBef>
                <a:spcPts val="0"/>
              </a:spcBef>
              <a:buFont typeface="+mj-lt"/>
              <a:buAutoNum type="arabicParenR"/>
            </a:pPr>
            <a:r>
              <a:rPr lang="en-US" sz="2100" dirty="0" smtClean="0">
                <a:latin typeface="Arial Black" pitchFamily="34" charset="0"/>
              </a:rPr>
              <a:t> </a:t>
            </a:r>
            <a:r>
              <a:rPr lang="en-US" sz="2400" b="1" u="sng" dirty="0" smtClean="0">
                <a:latin typeface="Arial Black" pitchFamily="34" charset="0"/>
              </a:rPr>
              <a:t>20</a:t>
            </a:r>
            <a:endParaRPr lang="en-US" sz="2100" b="1" u="sng" dirty="0" smtClean="0">
              <a:latin typeface="Arial Black" pitchFamily="34" charset="0"/>
            </a:endParaRPr>
          </a:p>
          <a:p>
            <a:pPr marL="457200" indent="-457200">
              <a:spcBef>
                <a:spcPts val="0"/>
              </a:spcBef>
              <a:buFont typeface="+mj-lt"/>
              <a:buAutoNum type="arabicParenR"/>
            </a:pPr>
            <a:r>
              <a:rPr lang="en-US" sz="2100" dirty="0" smtClean="0">
                <a:latin typeface="Arial Black" pitchFamily="34" charset="0"/>
              </a:rPr>
              <a:t> </a:t>
            </a:r>
            <a:r>
              <a:rPr lang="en-US" sz="2400" b="1" u="sng" dirty="0" smtClean="0">
                <a:latin typeface="Arial Black" pitchFamily="34" charset="0"/>
              </a:rPr>
              <a:t>15</a:t>
            </a:r>
            <a:r>
              <a:rPr lang="en-US" sz="2400" dirty="0" smtClean="0">
                <a:latin typeface="Arial Black" pitchFamily="34" charset="0"/>
              </a:rPr>
              <a:t> feet</a:t>
            </a:r>
            <a:endParaRPr lang="en-US" sz="2100" dirty="0" smtClean="0">
              <a:latin typeface="Arial Black" pitchFamily="34" charset="0"/>
            </a:endParaRPr>
          </a:p>
          <a:p>
            <a:pPr marL="457200" indent="-457200">
              <a:spcBef>
                <a:spcPts val="0"/>
              </a:spcBef>
              <a:buFont typeface="+mj-lt"/>
              <a:buAutoNum type="arabicParenR"/>
            </a:pPr>
            <a:r>
              <a:rPr lang="en-US" sz="2100" dirty="0" smtClean="0">
                <a:latin typeface="Arial Black" pitchFamily="34" charset="0"/>
              </a:rPr>
              <a:t> </a:t>
            </a:r>
            <a:r>
              <a:rPr lang="en-US" sz="2400" b="1" u="sng" dirty="0" smtClean="0">
                <a:latin typeface="Arial Black" pitchFamily="34" charset="0"/>
              </a:rPr>
              <a:t>28 π</a:t>
            </a:r>
            <a:r>
              <a:rPr lang="en-US" sz="2400" dirty="0" smtClean="0">
                <a:latin typeface="Arial Black" pitchFamily="34" charset="0"/>
              </a:rPr>
              <a:t> units</a:t>
            </a:r>
            <a:endParaRPr lang="en-US" sz="2100" dirty="0" smtClean="0">
              <a:latin typeface="Arial Black" pitchFamily="34" charset="0"/>
            </a:endParaRPr>
          </a:p>
          <a:p>
            <a:pPr marL="457200" indent="-457200">
              <a:spcBef>
                <a:spcPts val="0"/>
              </a:spcBef>
              <a:buFont typeface="+mj-lt"/>
              <a:buAutoNum type="arabicParenR"/>
            </a:pPr>
            <a:r>
              <a:rPr lang="en-US" sz="2100" dirty="0" smtClean="0">
                <a:latin typeface="Arial Black" pitchFamily="34" charset="0"/>
              </a:rPr>
              <a:t> </a:t>
            </a:r>
            <a:r>
              <a:rPr lang="en-US" sz="2400" b="1" u="sng" dirty="0" smtClean="0">
                <a:latin typeface="Arial Black" pitchFamily="34" charset="0"/>
              </a:rPr>
              <a:t>1</a:t>
            </a:r>
            <a:endParaRPr lang="en-US" sz="2100" dirty="0" smtClean="0">
              <a:latin typeface="Arial Black" pitchFamily="34" charset="0"/>
            </a:endParaRPr>
          </a:p>
          <a:p>
            <a:pPr marL="457200" indent="-457200">
              <a:spcBef>
                <a:spcPts val="0"/>
              </a:spcBef>
              <a:buFont typeface="+mj-lt"/>
              <a:buAutoNum type="arabicParenR"/>
            </a:pPr>
            <a:r>
              <a:rPr lang="en-US" sz="2400" b="1" u="sng" dirty="0" smtClean="0">
                <a:latin typeface="Arial Black" pitchFamily="34" charset="0"/>
              </a:rPr>
              <a:t>14</a:t>
            </a:r>
          </a:p>
          <a:p>
            <a:pPr marL="457200" indent="-457200">
              <a:spcBef>
                <a:spcPts val="0"/>
              </a:spcBef>
              <a:buFont typeface="+mj-lt"/>
              <a:buAutoNum type="arabicParenR"/>
            </a:pPr>
            <a:r>
              <a:rPr lang="en-US" sz="2100" dirty="0" smtClean="0">
                <a:latin typeface="Arial Black" pitchFamily="34" charset="0"/>
              </a:rPr>
              <a:t> </a:t>
            </a:r>
            <a:r>
              <a:rPr lang="en-US" sz="2400" b="1" u="sng" dirty="0" smtClean="0">
                <a:latin typeface="Arial Black" pitchFamily="34" charset="0"/>
              </a:rPr>
              <a:t>360</a:t>
            </a:r>
            <a:r>
              <a:rPr lang="en-US" sz="2400" dirty="0" smtClean="0">
                <a:latin typeface="Arial Black" pitchFamily="34" charset="0"/>
              </a:rPr>
              <a:t> feet</a:t>
            </a:r>
            <a:endParaRPr lang="en-US" sz="2100" dirty="0" smtClean="0">
              <a:latin typeface="Arial Black" pitchFamily="34" charset="0"/>
            </a:endParaRPr>
          </a:p>
          <a:p>
            <a:pPr marL="457200" indent="-457200">
              <a:spcBef>
                <a:spcPts val="0"/>
              </a:spcBef>
              <a:buFont typeface="+mj-lt"/>
              <a:buAutoNum type="arabicParenR"/>
            </a:pPr>
            <a:r>
              <a:rPr lang="en-US" sz="2100" dirty="0" smtClean="0">
                <a:latin typeface="Arial Black" pitchFamily="34" charset="0"/>
              </a:rPr>
              <a:t> </a:t>
            </a:r>
            <a:r>
              <a:rPr lang="en-US" sz="2400" b="1" u="sng" dirty="0" smtClean="0">
                <a:latin typeface="Arial Black" pitchFamily="34" charset="0"/>
              </a:rPr>
              <a:t>-3 and -2</a:t>
            </a:r>
            <a:r>
              <a:rPr lang="en-US" sz="2400" dirty="0" smtClean="0">
                <a:latin typeface="Arial Black" pitchFamily="34" charset="0"/>
              </a:rPr>
              <a:t> [accept in either order]</a:t>
            </a:r>
            <a:endParaRPr lang="en-US" sz="2100" dirty="0" smtClean="0">
              <a:latin typeface="Arial Black" pitchFamily="34" charset="0"/>
            </a:endParaRPr>
          </a:p>
          <a:p>
            <a:pPr marL="457200" indent="-457200">
              <a:spcBef>
                <a:spcPts val="0"/>
              </a:spcBef>
              <a:buFont typeface="+mj-lt"/>
              <a:buAutoNum type="arabicParenR"/>
            </a:pPr>
            <a:r>
              <a:rPr lang="en-US" sz="2100" dirty="0" smtClean="0">
                <a:latin typeface="Arial Black" pitchFamily="34" charset="0"/>
              </a:rPr>
              <a:t> </a:t>
            </a:r>
            <a:r>
              <a:rPr lang="en-US" sz="2400" b="1" u="sng" dirty="0" smtClean="0">
                <a:latin typeface="Arial Black" pitchFamily="34" charset="0"/>
              </a:rPr>
              <a:t>132</a:t>
            </a:r>
            <a:r>
              <a:rPr lang="en-US" sz="2400" dirty="0" smtClean="0">
                <a:latin typeface="Arial Black" pitchFamily="34" charset="0"/>
              </a:rPr>
              <a:t> square units</a:t>
            </a:r>
          </a:p>
          <a:p>
            <a:pPr marL="457200" indent="-457200">
              <a:spcBef>
                <a:spcPts val="0"/>
              </a:spcBef>
              <a:buFont typeface="+mj-lt"/>
              <a:buAutoNum type="arabicParenR"/>
            </a:pPr>
            <a:endParaRPr lang="en-US" sz="2100" dirty="0" smtClean="0">
              <a:latin typeface="Arial Black" pitchFamily="34" charset="0"/>
            </a:endParaRPr>
          </a:p>
          <a:p>
            <a:pPr marL="742950" indent="-514350">
              <a:spcBef>
                <a:spcPts val="0"/>
              </a:spcBef>
              <a:buAutoNum type="arabicParenR"/>
            </a:pPr>
            <a:endParaRPr lang="en-US" sz="2100" dirty="0" smtClean="0">
              <a:latin typeface="Arial Black" pitchFamily="34" charset="0"/>
            </a:endParaRPr>
          </a:p>
          <a:p>
            <a:pPr marL="742950" indent="-514350">
              <a:spcBef>
                <a:spcPts val="0"/>
              </a:spcBef>
              <a:buAutoNum type="arabicParenR"/>
            </a:pPr>
            <a:endParaRPr lang="en-US" sz="21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8: Mathematics</a:t>
            </a:r>
            <a:endParaRPr lang="en-US" sz="3600" dirty="0"/>
          </a:p>
        </p:txBody>
      </p:sp>
    </p:spTree>
  </p:cSld>
  <p:clrMapOvr>
    <a:masterClrMapping/>
  </p:clrMapOvr>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Group A Students are seated and ready to begin.</a:t>
            </a: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 </a:t>
            </a:r>
          </a:p>
          <a:p>
            <a:pPr marL="228600" indent="0">
              <a:buNone/>
            </a:pPr>
            <a:r>
              <a:rPr lang="en-US" sz="2800" dirty="0" smtClean="0">
                <a:latin typeface="Arial Black" pitchFamily="34" charset="0"/>
              </a:rPr>
              <a:t>What TV network best known for airing </a:t>
            </a:r>
            <a:r>
              <a:rPr lang="en-US" sz="2800" i="1" dirty="0" smtClean="0">
                <a:latin typeface="Arial Black" pitchFamily="34" charset="0"/>
              </a:rPr>
              <a:t>SpongeBob </a:t>
            </a:r>
            <a:r>
              <a:rPr lang="en-US" sz="2800" i="1" dirty="0" err="1" smtClean="0">
                <a:latin typeface="Arial Black" pitchFamily="34" charset="0"/>
              </a:rPr>
              <a:t>SquarePants</a:t>
            </a:r>
            <a:r>
              <a:rPr lang="en-US" sz="2800" dirty="0" smtClean="0">
                <a:latin typeface="Arial Black" pitchFamily="34" charset="0"/>
              </a:rPr>
              <a:t> also aired </a:t>
            </a:r>
            <a:r>
              <a:rPr lang="en-US" sz="2800" i="1" dirty="0" smtClean="0">
                <a:latin typeface="Arial Black" pitchFamily="34" charset="0"/>
              </a:rPr>
              <a:t>Avatar: The Last </a:t>
            </a:r>
            <a:r>
              <a:rPr lang="en-US" sz="2800" i="1" dirty="0" err="1" smtClean="0">
                <a:latin typeface="Arial Black" pitchFamily="34" charset="0"/>
              </a:rPr>
              <a:t>Airbender</a:t>
            </a:r>
            <a:r>
              <a:rPr lang="en-US" sz="2800" dirty="0" smtClean="0">
                <a:latin typeface="Arial Black" pitchFamily="34" charset="0"/>
              </a:rPr>
              <a:t>?</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 </a:t>
            </a:r>
          </a:p>
          <a:p>
            <a:pPr marL="228600" indent="0">
              <a:buNone/>
            </a:pPr>
            <a:r>
              <a:rPr lang="en-US" sz="2800" dirty="0" smtClean="0">
                <a:latin typeface="Arial Black" pitchFamily="34" charset="0"/>
              </a:rPr>
              <a:t>What TV network best known for airing </a:t>
            </a:r>
            <a:r>
              <a:rPr lang="en-US" sz="2800" i="1" dirty="0" smtClean="0">
                <a:latin typeface="Arial Black" pitchFamily="34" charset="0"/>
              </a:rPr>
              <a:t>SpongeBob </a:t>
            </a:r>
            <a:r>
              <a:rPr lang="en-US" sz="2800" i="1" dirty="0" err="1" smtClean="0">
                <a:latin typeface="Arial Black" pitchFamily="34" charset="0"/>
              </a:rPr>
              <a:t>SquarePants</a:t>
            </a:r>
            <a:r>
              <a:rPr lang="en-US" sz="2800" dirty="0" smtClean="0">
                <a:latin typeface="Arial Black" pitchFamily="34" charset="0"/>
              </a:rPr>
              <a:t> also aired </a:t>
            </a:r>
            <a:r>
              <a:rPr lang="en-US" sz="2800" i="1" dirty="0" smtClean="0">
                <a:latin typeface="Arial Black" pitchFamily="34" charset="0"/>
              </a:rPr>
              <a:t>Avatar: The Last </a:t>
            </a:r>
            <a:r>
              <a:rPr lang="en-US" sz="2800" i="1" dirty="0" err="1" smtClean="0">
                <a:latin typeface="Arial Black" pitchFamily="34" charset="0"/>
              </a:rPr>
              <a:t>Airbender</a:t>
            </a:r>
            <a:r>
              <a:rPr lang="en-US" sz="2800" dirty="0" smtClean="0">
                <a:latin typeface="Arial Black" pitchFamily="34" charset="0"/>
              </a:rPr>
              <a:t>?</a:t>
            </a:r>
          </a:p>
          <a:p>
            <a:pPr marL="228600" indent="0">
              <a:buNone/>
            </a:pPr>
            <a:endParaRPr lang="en-US" sz="2800" dirty="0" smtClean="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advClick="0" advTm="5000"/>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#2: </a:t>
            </a:r>
          </a:p>
          <a:p>
            <a:pPr marL="228600" indent="0">
              <a:buNone/>
            </a:pPr>
            <a:r>
              <a:rPr lang="en-US" sz="2800" dirty="0" smtClean="0">
                <a:latin typeface="Arial Black" pitchFamily="34" charset="0"/>
              </a:rPr>
              <a:t>Weird Al </a:t>
            </a:r>
            <a:r>
              <a:rPr lang="en-US" sz="2800" dirty="0" err="1" smtClean="0">
                <a:latin typeface="Arial Black" pitchFamily="34" charset="0"/>
              </a:rPr>
              <a:t>Yankovic</a:t>
            </a:r>
            <a:r>
              <a:rPr lang="en-US" sz="2800" dirty="0" smtClean="0">
                <a:latin typeface="Arial Black" pitchFamily="34" charset="0"/>
              </a:rPr>
              <a:t> recorded a parody of what band’s song “Taxman” as “Pac Man?” This band also produced such hits as “I Want to Hold Your Hand,” “Abbey Road,” and “Yellow Submarine.”</a:t>
            </a:r>
            <a:br>
              <a:rPr lang="en-US" sz="2800" dirty="0" smtClean="0">
                <a:latin typeface="Arial Black" pitchFamily="34" charset="0"/>
              </a:rPr>
            </a:b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#2: </a:t>
            </a:r>
          </a:p>
          <a:p>
            <a:pPr marL="228600" indent="0">
              <a:buNone/>
            </a:pPr>
            <a:r>
              <a:rPr lang="en-US" sz="2800" dirty="0" smtClean="0">
                <a:latin typeface="Arial Black" pitchFamily="34" charset="0"/>
              </a:rPr>
              <a:t>Weird Al </a:t>
            </a:r>
            <a:r>
              <a:rPr lang="en-US" sz="2800" dirty="0" err="1" smtClean="0">
                <a:latin typeface="Arial Black" pitchFamily="34" charset="0"/>
              </a:rPr>
              <a:t>Yankovic</a:t>
            </a:r>
            <a:r>
              <a:rPr lang="en-US" sz="2800" dirty="0" smtClean="0">
                <a:latin typeface="Arial Black" pitchFamily="34" charset="0"/>
              </a:rPr>
              <a:t> recorded a parody of what band’s song “Taxman” as “Pac Man?” This band also produced such hits as “I Want to Hold Your Hand,” “Abbey Road,” and “Yellow Submarine.”</a:t>
            </a:r>
            <a:br>
              <a:rPr lang="en-US" sz="2800" dirty="0" smtClean="0">
                <a:latin typeface="Arial Black" pitchFamily="34" charset="0"/>
              </a:rPr>
            </a:b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10" name="Rectangle 9"/>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advClick="0" advTm="5000"/>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#3: </a:t>
            </a:r>
          </a:p>
          <a:p>
            <a:pPr marL="228600" indent="0">
              <a:buNone/>
            </a:pPr>
            <a:r>
              <a:rPr lang="en-US" sz="2800" dirty="0" smtClean="0">
                <a:latin typeface="Arial Black" pitchFamily="34" charset="0"/>
              </a:rPr>
              <a:t>What actor played the title figure in the film </a:t>
            </a:r>
            <a:r>
              <a:rPr lang="en-US" sz="2800" i="1" dirty="0" smtClean="0">
                <a:latin typeface="Arial Black" pitchFamily="34" charset="0"/>
              </a:rPr>
              <a:t>Saving Private Ryan</a:t>
            </a:r>
            <a:r>
              <a:rPr lang="en-US" sz="2800" dirty="0" smtClean="0">
                <a:latin typeface="Arial Black" pitchFamily="34" charset="0"/>
              </a:rPr>
              <a:t>, as well as the title character in the </a:t>
            </a:r>
            <a:r>
              <a:rPr lang="en-US" sz="2800" i="1" dirty="0" smtClean="0">
                <a:latin typeface="Arial Black" pitchFamily="34" charset="0"/>
              </a:rPr>
              <a:t>Bourne</a:t>
            </a:r>
            <a:r>
              <a:rPr lang="en-US" sz="2800" dirty="0" smtClean="0">
                <a:latin typeface="Arial Black" pitchFamily="34" charset="0"/>
              </a:rPr>
              <a:t> trilogy?</a:t>
            </a:r>
          </a:p>
          <a:p>
            <a:pPr marL="228600" indent="0">
              <a:buNone/>
            </a:pPr>
            <a:r>
              <a:rPr lang="en-US" sz="2800" dirty="0" smtClean="0">
                <a:latin typeface="Arial Black" pitchFamily="34" charset="0"/>
              </a:rPr>
              <a:t/>
            </a:r>
            <a:br>
              <a:rPr lang="en-US" sz="2800" dirty="0" smtClean="0">
                <a:latin typeface="Arial Black" pitchFamily="34" charset="0"/>
              </a:rPr>
            </a:b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#3: </a:t>
            </a:r>
          </a:p>
          <a:p>
            <a:pPr marL="228600" indent="0">
              <a:buNone/>
            </a:pPr>
            <a:r>
              <a:rPr lang="en-US" sz="2800" dirty="0" smtClean="0">
                <a:latin typeface="Arial Black" pitchFamily="34" charset="0"/>
              </a:rPr>
              <a:t>What actor played the title figure in the film </a:t>
            </a:r>
            <a:r>
              <a:rPr lang="en-US" sz="2800" i="1" dirty="0" smtClean="0">
                <a:latin typeface="Arial Black" pitchFamily="34" charset="0"/>
              </a:rPr>
              <a:t>Saving Private Ryan</a:t>
            </a:r>
            <a:r>
              <a:rPr lang="en-US" sz="2800" dirty="0" smtClean="0">
                <a:latin typeface="Arial Black" pitchFamily="34" charset="0"/>
              </a:rPr>
              <a:t>, as well as the title character in the </a:t>
            </a:r>
            <a:r>
              <a:rPr lang="en-US" sz="2800" i="1" dirty="0" smtClean="0">
                <a:latin typeface="Arial Black" pitchFamily="34" charset="0"/>
              </a:rPr>
              <a:t>Bourne</a:t>
            </a:r>
            <a:r>
              <a:rPr lang="en-US" sz="2800" dirty="0" smtClean="0">
                <a:latin typeface="Arial Black" pitchFamily="34" charset="0"/>
              </a:rPr>
              <a:t> trilogy?</a:t>
            </a:r>
          </a:p>
          <a:p>
            <a:pPr marL="228600" indent="0">
              <a:buNone/>
            </a:pPr>
            <a:r>
              <a:rPr lang="en-US" sz="2800" dirty="0" smtClean="0">
                <a:latin typeface="Arial Black" pitchFamily="34" charset="0"/>
              </a:rPr>
              <a:t/>
            </a:r>
            <a:br>
              <a:rPr lang="en-US" sz="2800" dirty="0" smtClean="0">
                <a:latin typeface="Arial Black" pitchFamily="34" charset="0"/>
              </a:rPr>
            </a:b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advClick="0" advTm="5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#9: </a:t>
            </a:r>
          </a:p>
          <a:p>
            <a:pPr marL="228600" indent="0">
              <a:buNone/>
            </a:pPr>
            <a:r>
              <a:rPr lang="en-US" sz="2800" dirty="0" smtClean="0">
                <a:latin typeface="Arial Black" pitchFamily="34" charset="0"/>
              </a:rPr>
              <a:t>Bees are lured to flowers by what sweet liquid produced by flowers that is the source of sugar for honey?</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
        <p:nvSpPr>
          <p:cNvPr id="9809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#4: </a:t>
            </a:r>
          </a:p>
          <a:p>
            <a:pPr marL="228600" indent="0">
              <a:buNone/>
            </a:pPr>
            <a:r>
              <a:rPr lang="en-US" sz="2800" i="1" dirty="0" smtClean="0">
                <a:latin typeface="Arial Black" pitchFamily="34" charset="0"/>
              </a:rPr>
              <a:t>Music of the Sun </a:t>
            </a:r>
            <a:r>
              <a:rPr lang="en-US" sz="2800" dirty="0" smtClean="0">
                <a:latin typeface="Arial Black" pitchFamily="34" charset="0"/>
              </a:rPr>
              <a:t>was the first album of what Barbadian artist who sings “</a:t>
            </a:r>
            <a:r>
              <a:rPr lang="en-US" sz="2800" dirty="0" err="1" smtClean="0">
                <a:latin typeface="Arial Black" pitchFamily="34" charset="0"/>
              </a:rPr>
              <a:t>Disturbia</a:t>
            </a:r>
            <a:r>
              <a:rPr lang="en-US" sz="2800" dirty="0" smtClean="0">
                <a:latin typeface="Arial Black" pitchFamily="34" charset="0"/>
              </a:rPr>
              <a:t>” and “Umbrella?”</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#4: </a:t>
            </a:r>
          </a:p>
          <a:p>
            <a:pPr marL="228600" indent="0">
              <a:buNone/>
            </a:pPr>
            <a:r>
              <a:rPr lang="en-US" sz="2800" i="1" dirty="0" smtClean="0">
                <a:latin typeface="Arial Black" pitchFamily="34" charset="0"/>
              </a:rPr>
              <a:t>Music of the Sun </a:t>
            </a:r>
            <a:r>
              <a:rPr lang="en-US" sz="2800" dirty="0" smtClean="0">
                <a:latin typeface="Arial Black" pitchFamily="34" charset="0"/>
              </a:rPr>
              <a:t>was the first album of what Barbadian artist who sings “</a:t>
            </a:r>
            <a:r>
              <a:rPr lang="en-US" sz="2800" dirty="0" err="1" smtClean="0">
                <a:latin typeface="Arial Black" pitchFamily="34" charset="0"/>
              </a:rPr>
              <a:t>Disturbia</a:t>
            </a:r>
            <a:r>
              <a:rPr lang="en-US" sz="2800" dirty="0" smtClean="0">
                <a:latin typeface="Arial Black" pitchFamily="34" charset="0"/>
              </a:rPr>
              <a:t>” and “Umbrella?”</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advClick="0" advTm="5000"/>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#5: </a:t>
            </a:r>
          </a:p>
          <a:p>
            <a:pPr marL="228600" indent="0">
              <a:buNone/>
            </a:pPr>
            <a:r>
              <a:rPr lang="en-US" sz="2800" dirty="0" smtClean="0">
                <a:latin typeface="Arial Black" pitchFamily="34" charset="0"/>
              </a:rPr>
              <a:t>Elsa is the sister of what protagonist of </a:t>
            </a:r>
            <a:r>
              <a:rPr lang="en-US" sz="2800" i="1" dirty="0" smtClean="0">
                <a:latin typeface="Arial Black" pitchFamily="34" charset="0"/>
              </a:rPr>
              <a:t>Frozen</a:t>
            </a:r>
            <a:r>
              <a:rPr lang="en-US" sz="2800" dirty="0" smtClean="0">
                <a:latin typeface="Arial Black" pitchFamily="34" charset="0"/>
              </a:rPr>
              <a:t> who is wooed by Prince Hans?.</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#5: </a:t>
            </a:r>
          </a:p>
          <a:p>
            <a:pPr marL="228600" indent="0">
              <a:buNone/>
            </a:pPr>
            <a:r>
              <a:rPr lang="en-US" sz="2800" dirty="0" smtClean="0">
                <a:latin typeface="Arial Black" pitchFamily="34" charset="0"/>
              </a:rPr>
              <a:t>Elsa is the sister of what protagonist of </a:t>
            </a:r>
            <a:r>
              <a:rPr lang="en-US" sz="2800" i="1" dirty="0" smtClean="0">
                <a:latin typeface="Arial Black" pitchFamily="34" charset="0"/>
              </a:rPr>
              <a:t>Frozen</a:t>
            </a:r>
            <a:r>
              <a:rPr lang="en-US" sz="2800" dirty="0" smtClean="0">
                <a:latin typeface="Arial Black" pitchFamily="34" charset="0"/>
              </a:rPr>
              <a:t> who is wooed by Prince Hans?.</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advClick="0" advTm="5000"/>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924800" cy="4038599"/>
          </a:xfrm>
        </p:spPr>
        <p:txBody>
          <a:bodyPr numCol="1">
            <a:normAutofit/>
          </a:bodyPr>
          <a:lstStyle/>
          <a:p>
            <a:pPr marL="228600" indent="0">
              <a:buNone/>
            </a:pPr>
            <a:r>
              <a:rPr lang="en-US" sz="2800" dirty="0" smtClean="0">
                <a:latin typeface="Arial Black" pitchFamily="34" charset="0"/>
              </a:rPr>
              <a:t>Question #6: </a:t>
            </a:r>
          </a:p>
          <a:p>
            <a:pPr marL="228600" indent="0">
              <a:buNone/>
            </a:pPr>
            <a:r>
              <a:rPr lang="en-US" sz="2800" dirty="0" smtClean="0">
                <a:latin typeface="Arial Black" pitchFamily="34" charset="0"/>
              </a:rPr>
              <a:t>What misanthropic diagnostician at Princeton Plainsboro Teaching hospital is the namesake of a TV show? He frequently appears with a cane.</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924800" cy="4038599"/>
          </a:xfrm>
        </p:spPr>
        <p:txBody>
          <a:bodyPr numCol="1">
            <a:normAutofit/>
          </a:bodyPr>
          <a:lstStyle/>
          <a:p>
            <a:pPr marL="228600" indent="0">
              <a:buNone/>
            </a:pPr>
            <a:r>
              <a:rPr lang="en-US" sz="2800" dirty="0" smtClean="0">
                <a:latin typeface="Arial Black" pitchFamily="34" charset="0"/>
              </a:rPr>
              <a:t>Question #6: </a:t>
            </a:r>
          </a:p>
          <a:p>
            <a:pPr marL="228600" indent="0">
              <a:buNone/>
            </a:pPr>
            <a:r>
              <a:rPr lang="en-US" sz="2800" dirty="0" smtClean="0">
                <a:latin typeface="Arial Black" pitchFamily="34" charset="0"/>
              </a:rPr>
              <a:t>What misanthropic diagnostician at Princeton Plainsboro Teaching hospital is the namesake of a TV show? He frequently appears with a cane.</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advClick="0" advTm="5000"/>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#7: </a:t>
            </a:r>
          </a:p>
          <a:p>
            <a:pPr marL="228600" indent="0">
              <a:buNone/>
            </a:pPr>
            <a:r>
              <a:rPr lang="en-US" sz="2800" dirty="0" smtClean="0">
                <a:latin typeface="Arial Black" pitchFamily="34" charset="0"/>
              </a:rPr>
              <a:t>What political office has been held on TV by characters including Jed </a:t>
            </a:r>
            <a:r>
              <a:rPr lang="en-US" sz="2800" dirty="0" err="1" smtClean="0">
                <a:latin typeface="Arial Black" pitchFamily="34" charset="0"/>
              </a:rPr>
              <a:t>Bartlet</a:t>
            </a:r>
            <a:r>
              <a:rPr lang="en-US" sz="2800" dirty="0" smtClean="0">
                <a:latin typeface="Arial Black" pitchFamily="34" charset="0"/>
              </a:rPr>
              <a:t>, David Palmer, Allison Taylor, and </a:t>
            </a:r>
            <a:r>
              <a:rPr lang="en-US" sz="2800" dirty="0" err="1" smtClean="0">
                <a:latin typeface="Arial Black" pitchFamily="34" charset="0"/>
              </a:rPr>
              <a:t>MacKenzie</a:t>
            </a:r>
            <a:r>
              <a:rPr lang="en-US" sz="2800" dirty="0" smtClean="0">
                <a:latin typeface="Arial Black" pitchFamily="34" charset="0"/>
              </a:rPr>
              <a:t> Allen?</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#7: </a:t>
            </a:r>
          </a:p>
          <a:p>
            <a:pPr marL="228600" indent="0">
              <a:buNone/>
            </a:pPr>
            <a:r>
              <a:rPr lang="en-US" sz="2800" dirty="0" smtClean="0">
                <a:latin typeface="Arial Black" pitchFamily="34" charset="0"/>
              </a:rPr>
              <a:t>What political office has been held on TV by characters including Jed </a:t>
            </a:r>
            <a:r>
              <a:rPr lang="en-US" sz="2800" dirty="0" err="1" smtClean="0">
                <a:latin typeface="Arial Black" pitchFamily="34" charset="0"/>
              </a:rPr>
              <a:t>Bartlet</a:t>
            </a:r>
            <a:r>
              <a:rPr lang="en-US" sz="2800" dirty="0" smtClean="0">
                <a:latin typeface="Arial Black" pitchFamily="34" charset="0"/>
              </a:rPr>
              <a:t>, David Palmer, Allison Taylor, and </a:t>
            </a:r>
            <a:r>
              <a:rPr lang="en-US" sz="2800" dirty="0" err="1" smtClean="0">
                <a:latin typeface="Arial Black" pitchFamily="34" charset="0"/>
              </a:rPr>
              <a:t>MacKenzie</a:t>
            </a:r>
            <a:r>
              <a:rPr lang="en-US" sz="2800" dirty="0" smtClean="0">
                <a:latin typeface="Arial Black" pitchFamily="34" charset="0"/>
              </a:rPr>
              <a:t> Allen?</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advClick="0" advTm="5000"/>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#8: </a:t>
            </a:r>
          </a:p>
          <a:p>
            <a:pPr marL="228600" indent="0">
              <a:buNone/>
            </a:pPr>
            <a:r>
              <a:rPr lang="en-US" sz="2800" dirty="0" smtClean="0">
                <a:latin typeface="Arial Black" pitchFamily="34" charset="0"/>
              </a:rPr>
              <a:t>What famous director directed </a:t>
            </a:r>
            <a:r>
              <a:rPr lang="en-US" sz="2800" i="1" dirty="0" smtClean="0">
                <a:latin typeface="Arial Black" pitchFamily="34" charset="0"/>
              </a:rPr>
              <a:t>2001: A Space Odyssey </a:t>
            </a:r>
            <a:r>
              <a:rPr lang="en-US" sz="2800" dirty="0" smtClean="0">
                <a:latin typeface="Arial Black" pitchFamily="34" charset="0"/>
              </a:rPr>
              <a:t>and </a:t>
            </a:r>
            <a:r>
              <a:rPr lang="en-US" sz="2800" i="1" dirty="0" smtClean="0">
                <a:latin typeface="Arial Black" pitchFamily="34" charset="0"/>
              </a:rPr>
              <a:t>Dr. Strangelove</a:t>
            </a:r>
            <a:r>
              <a:rPr lang="en-US" sz="2800" dirty="0" smtClean="0">
                <a:latin typeface="Arial Black" pitchFamily="34" charset="0"/>
              </a:rPr>
              <a:t>?</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 </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#8: </a:t>
            </a:r>
          </a:p>
          <a:p>
            <a:pPr marL="228600" indent="0">
              <a:buNone/>
            </a:pPr>
            <a:r>
              <a:rPr lang="en-US" sz="2800" dirty="0" smtClean="0">
                <a:latin typeface="Arial Black" pitchFamily="34" charset="0"/>
              </a:rPr>
              <a:t>What famous director directed </a:t>
            </a:r>
            <a:r>
              <a:rPr lang="en-US" sz="2800" i="1" dirty="0" smtClean="0">
                <a:latin typeface="Arial Black" pitchFamily="34" charset="0"/>
              </a:rPr>
              <a:t>2001: A Space Odyssey </a:t>
            </a:r>
            <a:r>
              <a:rPr lang="en-US" sz="2800" dirty="0" smtClean="0">
                <a:latin typeface="Arial Black" pitchFamily="34" charset="0"/>
              </a:rPr>
              <a:t>and </a:t>
            </a:r>
            <a:r>
              <a:rPr lang="en-US" sz="2800" i="1" dirty="0" smtClean="0">
                <a:latin typeface="Arial Black" pitchFamily="34" charset="0"/>
              </a:rPr>
              <a:t>Dr. Strangelove</a:t>
            </a:r>
            <a:r>
              <a:rPr lang="en-US" sz="2800" dirty="0" smtClean="0">
                <a:latin typeface="Arial Black" pitchFamily="34" charset="0"/>
              </a:rPr>
              <a:t>?</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advClick="0" advTm="5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#9: </a:t>
            </a:r>
          </a:p>
          <a:p>
            <a:pPr marL="228600" indent="0">
              <a:buNone/>
            </a:pPr>
            <a:r>
              <a:rPr lang="en-US" sz="2800" dirty="0" smtClean="0">
                <a:latin typeface="Arial Black" pitchFamily="34" charset="0"/>
              </a:rPr>
              <a:t>Bees are lured to flowers by what sweet liquid produced by flowers that is the source of sugar for honey?</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
        <p:nvSpPr>
          <p:cNvPr id="9809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advClick="0" advTm="5000"/>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#9: </a:t>
            </a:r>
          </a:p>
          <a:p>
            <a:pPr marL="228600" indent="0">
              <a:buNone/>
            </a:pPr>
            <a:r>
              <a:rPr lang="en-US" sz="2800" dirty="0" smtClean="0">
                <a:latin typeface="Arial Black" pitchFamily="34" charset="0"/>
              </a:rPr>
              <a:t>Alex </a:t>
            </a:r>
            <a:r>
              <a:rPr lang="en-US" sz="2800" dirty="0" err="1" smtClean="0">
                <a:latin typeface="Arial Black" pitchFamily="34" charset="0"/>
              </a:rPr>
              <a:t>O’Loughlin</a:t>
            </a:r>
            <a:r>
              <a:rPr lang="en-US" sz="2800" dirty="0" smtClean="0">
                <a:latin typeface="Arial Black" pitchFamily="34" charset="0"/>
              </a:rPr>
              <a:t> plays Steve </a:t>
            </a:r>
            <a:r>
              <a:rPr lang="en-US" sz="2800" dirty="0" err="1" smtClean="0">
                <a:latin typeface="Arial Black" pitchFamily="34" charset="0"/>
              </a:rPr>
              <a:t>McGarrett</a:t>
            </a:r>
            <a:r>
              <a:rPr lang="en-US" sz="2800" dirty="0" smtClean="0">
                <a:latin typeface="Arial Black" pitchFamily="34" charset="0"/>
              </a:rPr>
              <a:t>, whose partner is Danny Williams, on the new version of what CBS television series about an elite state police force based in Honolulu?</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#9: </a:t>
            </a:r>
          </a:p>
          <a:p>
            <a:pPr marL="228600" indent="0">
              <a:buNone/>
            </a:pPr>
            <a:r>
              <a:rPr lang="en-US" sz="2800" dirty="0" smtClean="0">
                <a:latin typeface="Arial Black" pitchFamily="34" charset="0"/>
              </a:rPr>
              <a:t>Alex </a:t>
            </a:r>
            <a:r>
              <a:rPr lang="en-US" sz="2800" dirty="0" err="1" smtClean="0">
                <a:latin typeface="Arial Black" pitchFamily="34" charset="0"/>
              </a:rPr>
              <a:t>O’Loughlin</a:t>
            </a:r>
            <a:r>
              <a:rPr lang="en-US" sz="2800" dirty="0" smtClean="0">
                <a:latin typeface="Arial Black" pitchFamily="34" charset="0"/>
              </a:rPr>
              <a:t> plays Steve </a:t>
            </a:r>
            <a:r>
              <a:rPr lang="en-US" sz="2800" dirty="0" err="1" smtClean="0">
                <a:latin typeface="Arial Black" pitchFamily="34" charset="0"/>
              </a:rPr>
              <a:t>McGarrett</a:t>
            </a:r>
            <a:r>
              <a:rPr lang="en-US" sz="2800" dirty="0" smtClean="0">
                <a:latin typeface="Arial Black" pitchFamily="34" charset="0"/>
              </a:rPr>
              <a:t>, whose partner is Danny Williams, on the new version of what CBS television series about an elite state police force based in Honolulu?</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advClick="0" advTm="5000"/>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038599"/>
          </a:xfrm>
        </p:spPr>
        <p:txBody>
          <a:bodyPr numCol="1">
            <a:normAutofit/>
          </a:bodyPr>
          <a:lstStyle/>
          <a:p>
            <a:pPr marL="228600" indent="0">
              <a:buNone/>
            </a:pPr>
            <a:r>
              <a:rPr lang="en-US" sz="2800" dirty="0" smtClean="0">
                <a:latin typeface="Arial Black" pitchFamily="34" charset="0"/>
              </a:rPr>
              <a:t>Question #10: </a:t>
            </a:r>
          </a:p>
          <a:p>
            <a:pPr marL="228600" indent="0">
              <a:buNone/>
            </a:pPr>
            <a:r>
              <a:rPr lang="en-US" sz="2800" dirty="0" smtClean="0">
                <a:latin typeface="Arial Black" pitchFamily="34" charset="0"/>
              </a:rPr>
              <a:t>The song “Radio </a:t>
            </a:r>
            <a:r>
              <a:rPr lang="en-US" sz="2800" dirty="0" err="1" smtClean="0">
                <a:latin typeface="Arial Black" pitchFamily="34" charset="0"/>
              </a:rPr>
              <a:t>GaGa</a:t>
            </a:r>
            <a:r>
              <a:rPr lang="en-US" sz="2800" dirty="0" smtClean="0">
                <a:latin typeface="Arial Black" pitchFamily="34" charset="0"/>
              </a:rPr>
              <a:t>” was performed by what group fronted by Freddie Mercury which produced “Another One Bites the Dust?” </a:t>
            </a:r>
          </a:p>
          <a:p>
            <a:pPr marL="228600" indent="0">
              <a:buNone/>
            </a:pPr>
            <a:endParaRPr lang="en-US" sz="2800" dirty="0" smtClean="0">
              <a:latin typeface="Arial Black" pitchFamily="34" charset="0"/>
            </a:endParaRP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038599"/>
          </a:xfrm>
        </p:spPr>
        <p:txBody>
          <a:bodyPr numCol="1">
            <a:normAutofit/>
          </a:bodyPr>
          <a:lstStyle/>
          <a:p>
            <a:pPr marL="228600" indent="0">
              <a:buNone/>
            </a:pPr>
            <a:r>
              <a:rPr lang="en-US" sz="2800" dirty="0" smtClean="0">
                <a:latin typeface="Arial Black" pitchFamily="34" charset="0"/>
              </a:rPr>
              <a:t>Question #10: </a:t>
            </a:r>
          </a:p>
          <a:p>
            <a:pPr marL="228600" indent="0">
              <a:buNone/>
            </a:pPr>
            <a:r>
              <a:rPr lang="en-US" sz="2800" dirty="0" smtClean="0">
                <a:latin typeface="Arial Black" pitchFamily="34" charset="0"/>
              </a:rPr>
              <a:t>The song “Radio </a:t>
            </a:r>
            <a:r>
              <a:rPr lang="en-US" sz="2800" dirty="0" err="1" smtClean="0">
                <a:latin typeface="Arial Black" pitchFamily="34" charset="0"/>
              </a:rPr>
              <a:t>GaGa</a:t>
            </a:r>
            <a:r>
              <a:rPr lang="en-US" sz="2800" dirty="0" smtClean="0">
                <a:latin typeface="Arial Black" pitchFamily="34" charset="0"/>
              </a:rPr>
              <a:t>” was performed by what group fronted by Freddie Mercury which produced “Another One Bites the Dust?” </a:t>
            </a:r>
          </a:p>
          <a:p>
            <a:pPr marL="228600" indent="0">
              <a:buNone/>
            </a:pPr>
            <a:endParaRPr lang="en-US" sz="2800" dirty="0" smtClean="0">
              <a:latin typeface="Arial Black" pitchFamily="34" charset="0"/>
            </a:endParaRP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advClick="0" advTm="5000"/>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038599"/>
          </a:xfrm>
        </p:spPr>
        <p:txBody>
          <a:bodyPr numCol="1">
            <a:normAutofit/>
          </a:bodyPr>
          <a:lstStyle/>
          <a:p>
            <a:pPr marL="228600" indent="0">
              <a:buNone/>
            </a:pPr>
            <a:r>
              <a:rPr lang="en-US" sz="2800" dirty="0" smtClean="0">
                <a:latin typeface="Arial Black" pitchFamily="34" charset="0"/>
              </a:rPr>
              <a:t>Question #11: </a:t>
            </a:r>
          </a:p>
          <a:p>
            <a:pPr marL="228600" indent="0">
              <a:buNone/>
            </a:pPr>
            <a:r>
              <a:rPr lang="en-US" sz="2800" dirty="0" smtClean="0">
                <a:latin typeface="Arial Black" pitchFamily="34" charset="0"/>
              </a:rPr>
              <a:t>The </a:t>
            </a:r>
            <a:r>
              <a:rPr lang="en-US" sz="2800" dirty="0" err="1" smtClean="0">
                <a:latin typeface="Arial Black" pitchFamily="34" charset="0"/>
              </a:rPr>
              <a:t>Terrans</a:t>
            </a:r>
            <a:r>
              <a:rPr lang="en-US" sz="2800" dirty="0" smtClean="0">
                <a:latin typeface="Arial Black" pitchFamily="34" charset="0"/>
              </a:rPr>
              <a:t>, </a:t>
            </a:r>
            <a:r>
              <a:rPr lang="en-US" sz="2800" dirty="0" err="1" smtClean="0">
                <a:latin typeface="Arial Black" pitchFamily="34" charset="0"/>
              </a:rPr>
              <a:t>Zerg</a:t>
            </a:r>
            <a:r>
              <a:rPr lang="en-US" sz="2800" dirty="0" smtClean="0">
                <a:latin typeface="Arial Black" pitchFamily="34" charset="0"/>
              </a:rPr>
              <a:t>, and  </a:t>
            </a:r>
            <a:r>
              <a:rPr lang="en-US" sz="2800" dirty="0" err="1" smtClean="0">
                <a:latin typeface="Arial Black" pitchFamily="34" charset="0"/>
              </a:rPr>
              <a:t>Protoss</a:t>
            </a:r>
            <a:r>
              <a:rPr lang="en-US" sz="2800" dirty="0" smtClean="0">
                <a:latin typeface="Arial Black" pitchFamily="34" charset="0"/>
              </a:rPr>
              <a:t> are the factions of what series of games developed by Blizzard? Its second installment, </a:t>
            </a:r>
            <a:r>
              <a:rPr lang="en-US" sz="2800" i="1" dirty="0" smtClean="0">
                <a:latin typeface="Arial Black" pitchFamily="34" charset="0"/>
              </a:rPr>
              <a:t>Wings of Liberty</a:t>
            </a:r>
            <a:r>
              <a:rPr lang="en-US" sz="2800" dirty="0" smtClean="0">
                <a:latin typeface="Arial Black" pitchFamily="34" charset="0"/>
              </a:rPr>
              <a:t>, was released in July 2010 and a sequel titled </a:t>
            </a:r>
            <a:r>
              <a:rPr lang="en-US" sz="2800" i="1" dirty="0" smtClean="0">
                <a:latin typeface="Arial Black" pitchFamily="34" charset="0"/>
              </a:rPr>
              <a:t>Heart of the Swarm</a:t>
            </a:r>
            <a:r>
              <a:rPr lang="en-US" sz="2800" dirty="0" smtClean="0">
                <a:latin typeface="Arial Black" pitchFamily="34" charset="0"/>
              </a:rPr>
              <a:t> was released in March 2013.</a:t>
            </a: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038599"/>
          </a:xfrm>
        </p:spPr>
        <p:txBody>
          <a:bodyPr numCol="1">
            <a:normAutofit/>
          </a:bodyPr>
          <a:lstStyle/>
          <a:p>
            <a:pPr marL="228600" indent="0">
              <a:buNone/>
            </a:pPr>
            <a:r>
              <a:rPr lang="en-US" sz="2800" dirty="0" smtClean="0">
                <a:latin typeface="Arial Black" pitchFamily="34" charset="0"/>
              </a:rPr>
              <a:t>Question #11: </a:t>
            </a:r>
          </a:p>
          <a:p>
            <a:pPr marL="228600" indent="0">
              <a:buNone/>
            </a:pPr>
            <a:r>
              <a:rPr lang="en-US" sz="2800" dirty="0" smtClean="0">
                <a:latin typeface="Arial Black" pitchFamily="34" charset="0"/>
              </a:rPr>
              <a:t>The </a:t>
            </a:r>
            <a:r>
              <a:rPr lang="en-US" sz="2800" dirty="0" err="1" smtClean="0">
                <a:latin typeface="Arial Black" pitchFamily="34" charset="0"/>
              </a:rPr>
              <a:t>Terrans</a:t>
            </a:r>
            <a:r>
              <a:rPr lang="en-US" sz="2800" dirty="0" smtClean="0">
                <a:latin typeface="Arial Black" pitchFamily="34" charset="0"/>
              </a:rPr>
              <a:t>, </a:t>
            </a:r>
            <a:r>
              <a:rPr lang="en-US" sz="2800" dirty="0" err="1" smtClean="0">
                <a:latin typeface="Arial Black" pitchFamily="34" charset="0"/>
              </a:rPr>
              <a:t>Zerg</a:t>
            </a:r>
            <a:r>
              <a:rPr lang="en-US" sz="2800" dirty="0" smtClean="0">
                <a:latin typeface="Arial Black" pitchFamily="34" charset="0"/>
              </a:rPr>
              <a:t>, and  </a:t>
            </a:r>
            <a:r>
              <a:rPr lang="en-US" sz="2800" dirty="0" err="1" smtClean="0">
                <a:latin typeface="Arial Black" pitchFamily="34" charset="0"/>
              </a:rPr>
              <a:t>Protoss</a:t>
            </a:r>
            <a:r>
              <a:rPr lang="en-US" sz="2800" dirty="0" smtClean="0">
                <a:latin typeface="Arial Black" pitchFamily="34" charset="0"/>
              </a:rPr>
              <a:t> are the factions of what series of games developed by Blizzard? Its second installment, </a:t>
            </a:r>
            <a:r>
              <a:rPr lang="en-US" sz="2800" i="1" dirty="0" smtClean="0">
                <a:latin typeface="Arial Black" pitchFamily="34" charset="0"/>
              </a:rPr>
              <a:t>Wings of Liberty</a:t>
            </a:r>
            <a:r>
              <a:rPr lang="en-US" sz="2800" dirty="0" smtClean="0">
                <a:latin typeface="Arial Black" pitchFamily="34" charset="0"/>
              </a:rPr>
              <a:t>, was released in July 2010 and a sequel titled </a:t>
            </a:r>
            <a:r>
              <a:rPr lang="en-US" sz="2800" i="1" dirty="0" smtClean="0">
                <a:latin typeface="Arial Black" pitchFamily="34" charset="0"/>
              </a:rPr>
              <a:t>Heart of the Swarm</a:t>
            </a:r>
            <a:r>
              <a:rPr lang="en-US" sz="2800" dirty="0" smtClean="0">
                <a:latin typeface="Arial Black" pitchFamily="34" charset="0"/>
              </a:rPr>
              <a:t> was released in March 2013.</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advClick="0" advTm="5000"/>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01000" cy="4038599"/>
          </a:xfrm>
        </p:spPr>
        <p:txBody>
          <a:bodyPr numCol="1">
            <a:normAutofit/>
          </a:bodyPr>
          <a:lstStyle/>
          <a:p>
            <a:pPr marL="228600" indent="0">
              <a:buNone/>
            </a:pPr>
            <a:r>
              <a:rPr lang="en-US" sz="2800" dirty="0" smtClean="0">
                <a:latin typeface="Arial Black" pitchFamily="34" charset="0"/>
              </a:rPr>
              <a:t>Question #12: </a:t>
            </a:r>
          </a:p>
          <a:p>
            <a:pPr marL="228600" indent="0">
              <a:buNone/>
            </a:pPr>
            <a:r>
              <a:rPr lang="en-US" sz="2800" dirty="0" smtClean="0">
                <a:latin typeface="Arial Black" pitchFamily="34" charset="0"/>
              </a:rPr>
              <a:t>What comic strip about the title engineer in a white-collar, micro-managed workplace is written and drawn by Scott Adams?</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01000" cy="4038599"/>
          </a:xfrm>
        </p:spPr>
        <p:txBody>
          <a:bodyPr numCol="1">
            <a:normAutofit/>
          </a:bodyPr>
          <a:lstStyle/>
          <a:p>
            <a:pPr marL="228600" indent="0">
              <a:buNone/>
            </a:pPr>
            <a:r>
              <a:rPr lang="en-US" sz="2800" dirty="0" smtClean="0">
                <a:latin typeface="Arial Black" pitchFamily="34" charset="0"/>
              </a:rPr>
              <a:t>Question #12: </a:t>
            </a:r>
          </a:p>
          <a:p>
            <a:pPr marL="228600" indent="0">
              <a:buNone/>
            </a:pPr>
            <a:r>
              <a:rPr lang="en-US" sz="2800" dirty="0" smtClean="0">
                <a:latin typeface="Arial Black" pitchFamily="34" charset="0"/>
              </a:rPr>
              <a:t>What comic strip about the title engineer in a white-collar, micro-managed workplace is written and drawn by Scott Adams?</a:t>
            </a:r>
          </a:p>
          <a:p>
            <a:pPr marL="228600" indent="0">
              <a:buNone/>
            </a:pPr>
            <a:r>
              <a:rPr lang="en-US" sz="2800" dirty="0" smtClean="0">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advClick="0" advTm="5000"/>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Rectangle 7"/>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advClick="0" advTm="60000"/>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2 Minutes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advClick="0" advTm="6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962399"/>
          </a:xfrm>
        </p:spPr>
        <p:txBody>
          <a:bodyPr numCol="1">
            <a:normAutofit/>
          </a:bodyPr>
          <a:lstStyle/>
          <a:p>
            <a:pPr marL="228600" indent="0">
              <a:buNone/>
            </a:pPr>
            <a:r>
              <a:rPr lang="en-US" sz="2800" dirty="0" smtClean="0">
                <a:latin typeface="Arial Black" pitchFamily="34" charset="0"/>
              </a:rPr>
              <a:t>Question #10: </a:t>
            </a:r>
          </a:p>
          <a:p>
            <a:pPr marL="228600" indent="0">
              <a:buNone/>
            </a:pPr>
            <a:r>
              <a:rPr lang="en-US" sz="2800" dirty="0" smtClean="0">
                <a:latin typeface="Arial Black" pitchFamily="34" charset="0"/>
              </a:rPr>
              <a:t>What biological classification lies in between kingdom and class? In the kingdom </a:t>
            </a:r>
            <a:r>
              <a:rPr lang="en-US" sz="2800" dirty="0" err="1" smtClean="0">
                <a:latin typeface="Arial Black" pitchFamily="34" charset="0"/>
              </a:rPr>
              <a:t>animalia</a:t>
            </a:r>
            <a:r>
              <a:rPr lang="en-US" sz="2800" dirty="0" smtClean="0">
                <a:latin typeface="Arial Black" pitchFamily="34" charset="0"/>
              </a:rPr>
              <a:t>, examples of this group are </a:t>
            </a:r>
            <a:r>
              <a:rPr lang="en-US" sz="2800" dirty="0" err="1" smtClean="0">
                <a:latin typeface="Arial Black" pitchFamily="34" charset="0"/>
              </a:rPr>
              <a:t>chordata</a:t>
            </a:r>
            <a:r>
              <a:rPr lang="en-US" sz="2800" dirty="0" smtClean="0">
                <a:latin typeface="Arial Black" pitchFamily="34" charset="0"/>
              </a:rPr>
              <a:t>, </a:t>
            </a:r>
            <a:r>
              <a:rPr lang="en-US" sz="2800" dirty="0" err="1" smtClean="0">
                <a:latin typeface="Arial Black" pitchFamily="34" charset="0"/>
              </a:rPr>
              <a:t>arthropoda</a:t>
            </a:r>
            <a:r>
              <a:rPr lang="en-US" sz="2800" dirty="0" smtClean="0">
                <a:latin typeface="Arial Black" pitchFamily="34" charset="0"/>
              </a:rPr>
              <a:t>, and </a:t>
            </a:r>
            <a:r>
              <a:rPr lang="en-US" sz="2800" dirty="0" err="1" smtClean="0">
                <a:latin typeface="Arial Black" pitchFamily="34" charset="0"/>
              </a:rPr>
              <a:t>cnidaria</a:t>
            </a:r>
            <a:r>
              <a:rPr lang="en-US" sz="2800" dirty="0" smtClean="0">
                <a:latin typeface="Arial Black" pitchFamily="34" charset="0"/>
              </a:rPr>
              <a:t>.</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                                                 </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
        <p:nvSpPr>
          <p:cNvPr id="9809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 Minute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advClick="0" advTm="48000"/>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12 Seconds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advClick="0" advTm="12000"/>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TIME</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Pencils Down.</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Answer sheets will now be collected.</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19600"/>
          </a:xfrm>
        </p:spPr>
        <p:txBody>
          <a:bodyPr numCol="1">
            <a:normAutofit fontScale="85000" lnSpcReduction="20000"/>
          </a:bodyPr>
          <a:lstStyle/>
          <a:p>
            <a:pPr marL="228600" indent="0">
              <a:buNone/>
            </a:pPr>
            <a:r>
              <a:rPr lang="en-US" sz="3000" dirty="0" smtClean="0">
                <a:latin typeface="Arial Black" pitchFamily="34" charset="0"/>
              </a:rPr>
              <a:t>Answers for Arts / Media questions follow on next slide.</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Advance once all answer sheets have been collected.</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Group A Students may return to their team.</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Group B Students may be seated.</a:t>
            </a:r>
          </a:p>
          <a:p>
            <a:pPr marL="228600" indent="0">
              <a:buNone/>
            </a:pPr>
            <a:r>
              <a:rPr lang="en-US" sz="3000" dirty="0" smtClean="0">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Tree>
  </p:cSld>
  <p:clrMapOvr>
    <a:masterClrMapping/>
  </p:clrMapOvr>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24400"/>
          </a:xfrm>
        </p:spPr>
        <p:txBody>
          <a:bodyPr numCol="1">
            <a:noAutofit/>
          </a:bodyPr>
          <a:lstStyle/>
          <a:p>
            <a:pPr marL="0" indent="0">
              <a:spcBef>
                <a:spcPts val="0"/>
              </a:spcBef>
              <a:buNone/>
            </a:pPr>
            <a:r>
              <a:rPr lang="en-US" sz="2200" dirty="0" smtClean="0">
                <a:latin typeface="Arial Black" pitchFamily="34" charset="0"/>
              </a:rPr>
              <a:t>Answers</a:t>
            </a:r>
          </a:p>
          <a:p>
            <a:pPr marL="457200" indent="-457200">
              <a:spcBef>
                <a:spcPts val="0"/>
              </a:spcBef>
              <a:buFont typeface="+mj-lt"/>
              <a:buAutoNum type="arabicParenR"/>
            </a:pPr>
            <a:r>
              <a:rPr lang="en-US" sz="2200" b="1" u="sng" dirty="0" smtClean="0">
                <a:latin typeface="Arial Black" pitchFamily="34" charset="0"/>
              </a:rPr>
              <a:t>Nick</a:t>
            </a:r>
            <a:r>
              <a:rPr lang="en-US" sz="2200" dirty="0" smtClean="0">
                <a:latin typeface="Arial Black" pitchFamily="34" charset="0"/>
              </a:rPr>
              <a:t>elodeon</a:t>
            </a:r>
          </a:p>
          <a:p>
            <a:pPr marL="457200" indent="-457200">
              <a:spcBef>
                <a:spcPts val="0"/>
              </a:spcBef>
              <a:buFont typeface="+mj-lt"/>
              <a:buAutoNum type="arabicParenR"/>
            </a:pPr>
            <a:r>
              <a:rPr lang="en-US" sz="2200" dirty="0" smtClean="0">
                <a:latin typeface="Arial Black" pitchFamily="34" charset="0"/>
              </a:rPr>
              <a:t>The </a:t>
            </a:r>
            <a:r>
              <a:rPr lang="en-US" sz="2200" b="1" u="sng" dirty="0" smtClean="0">
                <a:latin typeface="Arial Black" pitchFamily="34" charset="0"/>
              </a:rPr>
              <a:t>Beatles</a:t>
            </a:r>
            <a:endParaRPr lang="en-US" sz="2200" dirty="0" smtClean="0">
              <a:latin typeface="Arial Black" pitchFamily="34" charset="0"/>
            </a:endParaRPr>
          </a:p>
          <a:p>
            <a:pPr marL="457200" indent="-457200">
              <a:spcBef>
                <a:spcPts val="0"/>
              </a:spcBef>
              <a:buFont typeface="+mj-lt"/>
              <a:buAutoNum type="arabicParenR"/>
            </a:pPr>
            <a:r>
              <a:rPr lang="en-US" sz="2200" dirty="0" smtClean="0">
                <a:latin typeface="Arial Black" pitchFamily="34" charset="0"/>
              </a:rPr>
              <a:t>Matthew Paige “Matt” </a:t>
            </a:r>
            <a:r>
              <a:rPr lang="en-US" sz="2200" b="1" u="sng" dirty="0" smtClean="0">
                <a:latin typeface="Arial Black" pitchFamily="34" charset="0"/>
              </a:rPr>
              <a:t>Damon</a:t>
            </a:r>
            <a:endParaRPr lang="en-US" sz="2200" dirty="0" smtClean="0">
              <a:latin typeface="Arial Black" pitchFamily="34" charset="0"/>
            </a:endParaRPr>
          </a:p>
          <a:p>
            <a:pPr marL="457200" indent="-457200">
              <a:spcBef>
                <a:spcPts val="0"/>
              </a:spcBef>
              <a:buFont typeface="+mj-lt"/>
              <a:buAutoNum type="arabicParenR"/>
            </a:pPr>
            <a:r>
              <a:rPr lang="en-US" sz="2200" b="1" u="sng" dirty="0" err="1" smtClean="0">
                <a:latin typeface="Arial Black" pitchFamily="34" charset="0"/>
              </a:rPr>
              <a:t>Rihanna</a:t>
            </a:r>
            <a:r>
              <a:rPr lang="en-US" sz="2200" dirty="0" smtClean="0">
                <a:latin typeface="Arial Black" pitchFamily="34" charset="0"/>
              </a:rPr>
              <a:t> [accept Robyn </a:t>
            </a:r>
            <a:r>
              <a:rPr lang="en-US" sz="2200" dirty="0" err="1" smtClean="0">
                <a:latin typeface="Arial Black" pitchFamily="34" charset="0"/>
              </a:rPr>
              <a:t>Rihanna</a:t>
            </a:r>
            <a:r>
              <a:rPr lang="en-US" sz="2200" dirty="0" smtClean="0">
                <a:latin typeface="Arial Black" pitchFamily="34" charset="0"/>
              </a:rPr>
              <a:t> </a:t>
            </a:r>
            <a:r>
              <a:rPr lang="en-US" sz="2200" b="1" u="sng" dirty="0" err="1" smtClean="0">
                <a:latin typeface="Arial Black" pitchFamily="34" charset="0"/>
              </a:rPr>
              <a:t>Fenty</a:t>
            </a:r>
            <a:r>
              <a:rPr lang="en-US" sz="2200" dirty="0" smtClean="0">
                <a:latin typeface="Arial Black" pitchFamily="34" charset="0"/>
              </a:rPr>
              <a:t>]</a:t>
            </a:r>
          </a:p>
          <a:p>
            <a:pPr marL="457200" indent="-457200">
              <a:spcBef>
                <a:spcPts val="0"/>
              </a:spcBef>
              <a:buFont typeface="+mj-lt"/>
              <a:buAutoNum type="arabicParenR"/>
            </a:pPr>
            <a:r>
              <a:rPr lang="en-US" sz="2200" b="1" u="sng" dirty="0" smtClean="0">
                <a:latin typeface="Arial Black" pitchFamily="34" charset="0"/>
              </a:rPr>
              <a:t>Anna</a:t>
            </a:r>
            <a:endParaRPr lang="en-US" sz="2200" dirty="0" smtClean="0">
              <a:latin typeface="Arial Black" pitchFamily="34" charset="0"/>
            </a:endParaRPr>
          </a:p>
          <a:p>
            <a:pPr marL="457200" indent="-457200">
              <a:spcBef>
                <a:spcPts val="0"/>
              </a:spcBef>
              <a:buFont typeface="+mj-lt"/>
              <a:buAutoNum type="arabicParenR"/>
            </a:pPr>
            <a:r>
              <a:rPr lang="en-US" sz="2200" dirty="0" smtClean="0">
                <a:latin typeface="Arial Black" pitchFamily="34" charset="0"/>
              </a:rPr>
              <a:t>Gregory </a:t>
            </a:r>
            <a:r>
              <a:rPr lang="en-US" sz="2200" b="1" u="sng" dirty="0" smtClean="0">
                <a:latin typeface="Arial Black" pitchFamily="34" charset="0"/>
              </a:rPr>
              <a:t>House</a:t>
            </a:r>
            <a:r>
              <a:rPr lang="en-US" sz="2200" dirty="0" smtClean="0">
                <a:latin typeface="Arial Black" pitchFamily="34" charset="0"/>
              </a:rPr>
              <a:t>, M.D.</a:t>
            </a:r>
          </a:p>
          <a:p>
            <a:pPr marL="457200" indent="-457200">
              <a:spcBef>
                <a:spcPts val="0"/>
              </a:spcBef>
              <a:buFont typeface="+mj-lt"/>
              <a:buAutoNum type="arabicParenR"/>
            </a:pPr>
            <a:r>
              <a:rPr lang="en-US" sz="2200" b="1" u="sng" dirty="0" smtClean="0">
                <a:latin typeface="Arial Black" pitchFamily="34" charset="0"/>
              </a:rPr>
              <a:t>President</a:t>
            </a:r>
            <a:r>
              <a:rPr lang="en-US" sz="2200" dirty="0" smtClean="0">
                <a:latin typeface="Arial Black" pitchFamily="34" charset="0"/>
              </a:rPr>
              <a:t> of the United States [accept </a:t>
            </a:r>
            <a:r>
              <a:rPr lang="en-US" sz="2200" b="1" u="sng" dirty="0" smtClean="0">
                <a:latin typeface="Arial Black" pitchFamily="34" charset="0"/>
              </a:rPr>
              <a:t>POTUS</a:t>
            </a:r>
            <a:r>
              <a:rPr lang="en-US" sz="2200" dirty="0" smtClean="0">
                <a:latin typeface="Arial Black" pitchFamily="34" charset="0"/>
              </a:rPr>
              <a:t>]</a:t>
            </a:r>
          </a:p>
          <a:p>
            <a:pPr marL="457200" indent="-457200">
              <a:spcBef>
                <a:spcPts val="0"/>
              </a:spcBef>
              <a:buFont typeface="+mj-lt"/>
              <a:buAutoNum type="arabicParenR"/>
            </a:pPr>
            <a:r>
              <a:rPr lang="en-US" sz="2200" dirty="0" smtClean="0">
                <a:latin typeface="Arial Black" pitchFamily="34" charset="0"/>
              </a:rPr>
              <a:t>Stanley </a:t>
            </a:r>
            <a:r>
              <a:rPr lang="en-US" sz="2200" b="1" u="sng" dirty="0" smtClean="0">
                <a:latin typeface="Arial Black" pitchFamily="34" charset="0"/>
              </a:rPr>
              <a:t>Kubrick</a:t>
            </a:r>
            <a:r>
              <a:rPr lang="en-US" sz="2200" dirty="0" smtClean="0">
                <a:latin typeface="Arial Black" pitchFamily="34" charset="0"/>
              </a:rPr>
              <a:t> </a:t>
            </a:r>
          </a:p>
          <a:p>
            <a:pPr marL="457200" indent="-457200">
              <a:spcBef>
                <a:spcPts val="0"/>
              </a:spcBef>
              <a:buFont typeface="+mj-lt"/>
              <a:buAutoNum type="arabicParenR"/>
            </a:pPr>
            <a:r>
              <a:rPr lang="en-US" sz="2200" b="1" u="sng" dirty="0" smtClean="0">
                <a:latin typeface="Arial Black" pitchFamily="34" charset="0"/>
              </a:rPr>
              <a:t>Hawaii Five-O</a:t>
            </a:r>
            <a:r>
              <a:rPr lang="en-US" sz="2200" dirty="0" smtClean="0">
                <a:latin typeface="Arial Black" pitchFamily="34" charset="0"/>
              </a:rPr>
              <a:t> (five-“oh”)</a:t>
            </a:r>
          </a:p>
          <a:p>
            <a:pPr marL="457200" indent="-457200">
              <a:spcBef>
                <a:spcPts val="0"/>
              </a:spcBef>
              <a:buFont typeface="+mj-lt"/>
              <a:buAutoNum type="arabicParenR"/>
            </a:pPr>
            <a:r>
              <a:rPr lang="en-US" sz="2200" dirty="0" smtClean="0">
                <a:latin typeface="Arial Black" pitchFamily="34" charset="0"/>
              </a:rPr>
              <a:t> </a:t>
            </a:r>
            <a:r>
              <a:rPr lang="en-US" sz="2200" b="1" u="sng" dirty="0" smtClean="0">
                <a:latin typeface="Arial Black" pitchFamily="34" charset="0"/>
              </a:rPr>
              <a:t>Queen</a:t>
            </a:r>
            <a:endParaRPr lang="en-US" sz="2200" dirty="0" smtClean="0">
              <a:latin typeface="Arial Black" pitchFamily="34" charset="0"/>
            </a:endParaRPr>
          </a:p>
          <a:p>
            <a:pPr marL="457200" indent="-457200">
              <a:spcBef>
                <a:spcPts val="0"/>
              </a:spcBef>
              <a:buFont typeface="+mj-lt"/>
              <a:buAutoNum type="arabicParenR"/>
            </a:pPr>
            <a:r>
              <a:rPr lang="en-US" sz="2200" dirty="0" smtClean="0">
                <a:latin typeface="Arial Black" pitchFamily="34" charset="0"/>
              </a:rPr>
              <a:t> </a:t>
            </a:r>
            <a:r>
              <a:rPr lang="en-US" sz="2200" b="1" u="sng" dirty="0" err="1" smtClean="0">
                <a:latin typeface="Arial Black" pitchFamily="34" charset="0"/>
              </a:rPr>
              <a:t>StarCraft</a:t>
            </a:r>
            <a:endParaRPr lang="en-US" sz="2200" dirty="0" smtClean="0">
              <a:latin typeface="Arial Black" pitchFamily="34" charset="0"/>
            </a:endParaRPr>
          </a:p>
          <a:p>
            <a:pPr marL="457200" indent="-457200">
              <a:spcBef>
                <a:spcPts val="0"/>
              </a:spcBef>
              <a:buFont typeface="+mj-lt"/>
              <a:buAutoNum type="arabicParenR"/>
            </a:pPr>
            <a:r>
              <a:rPr lang="en-US" sz="2200" dirty="0" smtClean="0">
                <a:latin typeface="Arial Black" pitchFamily="34" charset="0"/>
              </a:rPr>
              <a:t> </a:t>
            </a:r>
            <a:r>
              <a:rPr lang="en-US" sz="2200" b="1" u="sng" dirty="0" smtClean="0">
                <a:latin typeface="Arial Black" pitchFamily="34" charset="0"/>
              </a:rPr>
              <a:t>Dilbert</a:t>
            </a:r>
            <a:endParaRPr lang="en-US" sz="22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9: Arts / Media</a:t>
            </a:r>
            <a:endParaRPr lang="en-US" sz="3600" dirty="0"/>
          </a:p>
        </p:txBody>
      </p:sp>
      <p:sp>
        <p:nvSpPr>
          <p:cNvPr id="410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6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Group B Students are seated and ready to begin.</a:t>
            </a: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a:t>
            </a:r>
          </a:p>
          <a:p>
            <a:pPr marL="228600" indent="0">
              <a:buNone/>
            </a:pPr>
            <a:r>
              <a:rPr lang="en-US" sz="2800" dirty="0" smtClean="0">
                <a:latin typeface="Arial Black" pitchFamily="34" charset="0"/>
              </a:rPr>
              <a:t>What type of rock formed from magma is often contrasted with sedimentary and metamorphic rocks?</a:t>
            </a:r>
          </a:p>
          <a:p>
            <a:pPr marL="228600" indent="0">
              <a:buNone/>
            </a:pPr>
            <a:endParaRPr lang="en-US" sz="2800" dirty="0" smtClean="0">
              <a:latin typeface="Arial Black" pitchFamily="34" charset="0"/>
            </a:endParaRPr>
          </a:p>
          <a:p>
            <a:pPr marL="228600" indent="0">
              <a:buNone/>
            </a:pPr>
            <a:endParaRPr lang="en-US" sz="2800" dirty="0" smtClean="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Tree>
  </p:cSld>
  <p:clrMapOvr>
    <a:masterClrMapping/>
  </p:clrMapOvr>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a:t>
            </a:r>
          </a:p>
          <a:p>
            <a:pPr marL="228600" indent="0">
              <a:buNone/>
            </a:pPr>
            <a:r>
              <a:rPr lang="en-US" sz="2800" dirty="0" smtClean="0">
                <a:latin typeface="Arial Black" pitchFamily="34" charset="0"/>
              </a:rPr>
              <a:t>What type of rock formed from magma is often contrasted with sedimentary and metamorphic rocks?</a:t>
            </a:r>
          </a:p>
          <a:p>
            <a:pPr marL="228600" indent="0">
              <a:buNone/>
            </a:pPr>
            <a:endParaRPr lang="en-US" sz="2800" dirty="0" smtClean="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Tree>
  </p:cSld>
  <p:clrMapOvr>
    <a:masterClrMapping/>
  </p:clrMapOvr>
  <p:transition advClick="0" advTm="5000"/>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cs typeface="Arial" pitchFamily="34" charset="0"/>
              </a:rPr>
              <a:t>Question #2: </a:t>
            </a:r>
          </a:p>
          <a:p>
            <a:pPr marL="228600" indent="0">
              <a:buNone/>
            </a:pPr>
            <a:r>
              <a:rPr lang="en-US" sz="2800" dirty="0" smtClean="0">
                <a:latin typeface="Arial Black" pitchFamily="34" charset="0"/>
              </a:rPr>
              <a:t>Pterosaurs and stegosaurs flourished in what period that followed the Triassic? Name this second period of the Mesozoic Era which was followed by the Cretaceous.</a:t>
            </a:r>
          </a:p>
          <a:p>
            <a:pPr marL="228600" indent="0">
              <a:buNone/>
            </a:pPr>
            <a:endParaRPr lang="en-US" sz="2800" dirty="0" smtClean="0">
              <a:latin typeface="Arial Black" pitchFamily="34" charset="0"/>
              <a:cs typeface="Arial" pitchFamily="34" charset="0"/>
            </a:endParaRPr>
          </a:p>
          <a:p>
            <a:pPr>
              <a:buNone/>
            </a:pPr>
            <a:endParaRPr lang="en-US" sz="2800" dirty="0">
              <a:latin typeface="Arial Black" pitchFamily="34" charset="0"/>
              <a:cs typeface="Arial"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#2: </a:t>
            </a:r>
          </a:p>
          <a:p>
            <a:pPr marL="228600" indent="0">
              <a:buNone/>
            </a:pPr>
            <a:r>
              <a:rPr lang="en-US" sz="2800" dirty="0" smtClean="0">
                <a:latin typeface="Arial Black" pitchFamily="34" charset="0"/>
              </a:rPr>
              <a:t>Pterosaurs and stegosaurs flourished in what period that followed the Triassic? Name this second period of the Mesozoic Era which was followed by the Cretaceous.</a:t>
            </a:r>
          </a:p>
          <a:p>
            <a:pPr marL="228600" indent="0">
              <a:buNone/>
            </a:pPr>
            <a:endParaRPr lang="en-US" sz="2800" dirty="0" smtClean="0">
              <a:latin typeface="Arial Black" pitchFamily="34" charset="0"/>
              <a:cs typeface="Arial" pitchFamily="34" charset="0"/>
            </a:endParaRPr>
          </a:p>
          <a:p>
            <a:pPr marL="228600" indent="0">
              <a:buNone/>
            </a:pPr>
            <a:endParaRPr lang="en-US" sz="2800" dirty="0" smtClean="0">
              <a:latin typeface="Arial Black" pitchFamily="34" charset="0"/>
            </a:endParaRPr>
          </a:p>
          <a:p>
            <a:pPr>
              <a:buNone/>
            </a:pPr>
            <a:endParaRPr lang="en-US" sz="2800" dirty="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962399"/>
          </a:xfrm>
        </p:spPr>
        <p:txBody>
          <a:bodyPr numCol="1">
            <a:normAutofit/>
          </a:bodyPr>
          <a:lstStyle/>
          <a:p>
            <a:pPr marL="228600" indent="0">
              <a:buNone/>
            </a:pPr>
            <a:r>
              <a:rPr lang="en-US" sz="2800" dirty="0" smtClean="0">
                <a:latin typeface="Arial Black" pitchFamily="34" charset="0"/>
              </a:rPr>
              <a:t>Question #10: </a:t>
            </a:r>
          </a:p>
          <a:p>
            <a:pPr marL="228600" indent="0">
              <a:buNone/>
            </a:pPr>
            <a:r>
              <a:rPr lang="en-US" sz="2800" dirty="0" smtClean="0">
                <a:latin typeface="Arial Black" pitchFamily="34" charset="0"/>
              </a:rPr>
              <a:t>What biological classification lies in between kingdom and class? In the kingdom </a:t>
            </a:r>
            <a:r>
              <a:rPr lang="en-US" sz="2800" dirty="0" err="1" smtClean="0">
                <a:latin typeface="Arial Black" pitchFamily="34" charset="0"/>
              </a:rPr>
              <a:t>animalia</a:t>
            </a:r>
            <a:r>
              <a:rPr lang="en-US" sz="2800" dirty="0" smtClean="0">
                <a:latin typeface="Arial Black" pitchFamily="34" charset="0"/>
              </a:rPr>
              <a:t>, examples of this group are </a:t>
            </a:r>
            <a:r>
              <a:rPr lang="en-US" sz="2800" dirty="0" err="1" smtClean="0">
                <a:latin typeface="Arial Black" pitchFamily="34" charset="0"/>
              </a:rPr>
              <a:t>chordata</a:t>
            </a:r>
            <a:r>
              <a:rPr lang="en-US" sz="2800" dirty="0" smtClean="0">
                <a:latin typeface="Arial Black" pitchFamily="34" charset="0"/>
              </a:rPr>
              <a:t>, </a:t>
            </a:r>
            <a:r>
              <a:rPr lang="en-US" sz="2800" dirty="0" err="1" smtClean="0">
                <a:latin typeface="Arial Black" pitchFamily="34" charset="0"/>
              </a:rPr>
              <a:t>arthropoda</a:t>
            </a:r>
            <a:r>
              <a:rPr lang="en-US" sz="2800" dirty="0" smtClean="0">
                <a:latin typeface="Arial Black" pitchFamily="34" charset="0"/>
              </a:rPr>
              <a:t>, and </a:t>
            </a:r>
            <a:r>
              <a:rPr lang="en-US" sz="2800" dirty="0" err="1" smtClean="0">
                <a:latin typeface="Arial Black" pitchFamily="34" charset="0"/>
              </a:rPr>
              <a:t>cnidaria</a:t>
            </a:r>
            <a:r>
              <a:rPr lang="en-US" sz="2800" dirty="0" smtClean="0">
                <a:latin typeface="Arial Black" pitchFamily="34" charset="0"/>
              </a:rPr>
              <a:t>.</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
        <p:nvSpPr>
          <p:cNvPr id="9809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advClick="0" advTm="5000"/>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01000" cy="4038599"/>
          </a:xfrm>
        </p:spPr>
        <p:txBody>
          <a:bodyPr numCol="1">
            <a:normAutofit/>
          </a:bodyPr>
          <a:lstStyle/>
          <a:p>
            <a:pPr marL="228600" indent="0">
              <a:buNone/>
            </a:pPr>
            <a:r>
              <a:rPr lang="en-US" sz="2800" dirty="0" smtClean="0">
                <a:latin typeface="Arial Black" pitchFamily="34" charset="0"/>
              </a:rPr>
              <a:t>Question #3: </a:t>
            </a:r>
          </a:p>
          <a:p>
            <a:pPr marL="228600" indent="0">
              <a:buNone/>
            </a:pPr>
            <a:r>
              <a:rPr lang="en-US" sz="2800" dirty="0" smtClean="0">
                <a:latin typeface="Arial Black" pitchFamily="34" charset="0"/>
              </a:rPr>
              <a:t>What type of storm which ranges in strength from F0 and F5 on the Fujita scale is characterized by a funnel-shaped cloud?</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01000" cy="4038599"/>
          </a:xfrm>
        </p:spPr>
        <p:txBody>
          <a:bodyPr numCol="1">
            <a:normAutofit/>
          </a:bodyPr>
          <a:lstStyle/>
          <a:p>
            <a:pPr marL="228600" indent="0">
              <a:buNone/>
            </a:pPr>
            <a:r>
              <a:rPr lang="en-US" sz="2800" dirty="0" smtClean="0">
                <a:latin typeface="Arial Black" pitchFamily="34" charset="0"/>
              </a:rPr>
              <a:t>Question #3: </a:t>
            </a:r>
          </a:p>
          <a:p>
            <a:pPr marL="228600" indent="0">
              <a:buNone/>
            </a:pPr>
            <a:r>
              <a:rPr lang="en-US" sz="2800" dirty="0" smtClean="0">
                <a:latin typeface="Arial Black" pitchFamily="34" charset="0"/>
              </a:rPr>
              <a:t>What type of storm which ranges in strength from F0 and F5 on the Fujita scale is characterized by a funnel-shaped cloud?</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#4: </a:t>
            </a:r>
          </a:p>
          <a:p>
            <a:pPr marL="228600" indent="0">
              <a:buNone/>
            </a:pPr>
            <a:r>
              <a:rPr lang="en-US" sz="2800" dirty="0" smtClean="0">
                <a:latin typeface="Arial Black" pitchFamily="34" charset="0"/>
              </a:rPr>
              <a:t>Supernovae form what interstellar clouds that are the birthplace of stars?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#4: </a:t>
            </a:r>
          </a:p>
          <a:p>
            <a:pPr marL="228600" indent="0">
              <a:buNone/>
            </a:pPr>
            <a:r>
              <a:rPr lang="en-US" sz="2800" dirty="0" smtClean="0">
                <a:latin typeface="Arial Black" pitchFamily="34" charset="0"/>
              </a:rPr>
              <a:t>Supernovae form what interstellar clouds that are the birthplace of stars?</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#5: </a:t>
            </a:r>
          </a:p>
          <a:p>
            <a:pPr marL="228600" indent="0">
              <a:buNone/>
            </a:pPr>
            <a:r>
              <a:rPr lang="en-US" sz="2800" dirty="0" err="1" smtClean="0">
                <a:latin typeface="Arial Black" pitchFamily="34" charset="0"/>
              </a:rPr>
              <a:t>Imbrium</a:t>
            </a:r>
            <a:r>
              <a:rPr lang="en-US" sz="2800" dirty="0" smtClean="0">
                <a:latin typeface="Arial Black" pitchFamily="34" charset="0"/>
              </a:rPr>
              <a:t> and </a:t>
            </a:r>
            <a:r>
              <a:rPr lang="en-US" sz="2800" dirty="0" err="1" smtClean="0">
                <a:latin typeface="Arial Black" pitchFamily="34" charset="0"/>
              </a:rPr>
              <a:t>Tranquillititis</a:t>
            </a:r>
            <a:r>
              <a:rPr lang="en-US" sz="2800" dirty="0" smtClean="0">
                <a:latin typeface="Arial Black" pitchFamily="34" charset="0"/>
              </a:rPr>
              <a:t> are two of the “seas” of what body tidally locked with the Earth? This body causes the tides.</a:t>
            </a:r>
          </a:p>
          <a:p>
            <a:pPr marL="228600" indent="0">
              <a:buNone/>
            </a:pPr>
            <a:endParaRPr lang="en-US" sz="2800" dirty="0" smtClean="0">
              <a:latin typeface="Arial Black" pitchFamily="34" charset="0"/>
            </a:endParaRPr>
          </a:p>
          <a:p>
            <a:pPr marL="228600" indent="0">
              <a:buNone/>
            </a:pPr>
            <a:endParaRPr lang="en-US" sz="2800" dirty="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#5: </a:t>
            </a:r>
          </a:p>
          <a:p>
            <a:pPr marL="228600" indent="0">
              <a:buNone/>
            </a:pPr>
            <a:r>
              <a:rPr lang="en-US" sz="2800" dirty="0" err="1" smtClean="0">
                <a:latin typeface="Arial Black" pitchFamily="34" charset="0"/>
              </a:rPr>
              <a:t>Imbrium</a:t>
            </a:r>
            <a:r>
              <a:rPr lang="en-US" sz="2800" dirty="0" smtClean="0">
                <a:latin typeface="Arial Black" pitchFamily="34" charset="0"/>
              </a:rPr>
              <a:t> and </a:t>
            </a:r>
            <a:r>
              <a:rPr lang="en-US" sz="2800" dirty="0" err="1" smtClean="0">
                <a:latin typeface="Arial Black" pitchFamily="34" charset="0"/>
              </a:rPr>
              <a:t>Tranquillititis</a:t>
            </a:r>
            <a:r>
              <a:rPr lang="en-US" sz="2800" dirty="0" smtClean="0">
                <a:latin typeface="Arial Black" pitchFamily="34" charset="0"/>
              </a:rPr>
              <a:t> are two of the “seas” of what body tidally locked with the Earth? This body causes the tides.</a:t>
            </a:r>
          </a:p>
          <a:p>
            <a:pPr marL="228600" indent="0">
              <a:buNone/>
            </a:pPr>
            <a:endParaRPr lang="en-US" sz="2800" dirty="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#6: </a:t>
            </a:r>
          </a:p>
          <a:p>
            <a:pPr marL="228600" indent="0">
              <a:buNone/>
            </a:pPr>
            <a:r>
              <a:rPr lang="en-US" sz="2800" dirty="0" smtClean="0">
                <a:latin typeface="Arial Black" pitchFamily="34" charset="0"/>
              </a:rPr>
              <a:t>What layer of the Earth's atmosphere home to the ozone layer is where jet planes fly?</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#6: </a:t>
            </a:r>
          </a:p>
          <a:p>
            <a:pPr marL="228600" indent="0">
              <a:buNone/>
            </a:pPr>
            <a:r>
              <a:rPr lang="en-US" sz="2800" dirty="0" smtClean="0">
                <a:latin typeface="Arial Black" pitchFamily="34" charset="0"/>
              </a:rPr>
              <a:t>What layer of the Earth's atmosphere home to the ozone layer is where jet planes fly?</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#7: </a:t>
            </a:r>
          </a:p>
          <a:p>
            <a:pPr marL="228600" indent="0">
              <a:buNone/>
            </a:pPr>
            <a:r>
              <a:rPr lang="en-US" sz="2800" dirty="0" smtClean="0">
                <a:latin typeface="Arial Black" pitchFamily="34" charset="0"/>
              </a:rPr>
              <a:t>A byproduct of the extraction of oil is what gas with formula NH</a:t>
            </a:r>
            <a:r>
              <a:rPr lang="en-US" sz="2800" baseline="-25000" dirty="0" smtClean="0">
                <a:latin typeface="Arial Black" pitchFamily="34" charset="0"/>
              </a:rPr>
              <a:t>3</a:t>
            </a:r>
            <a:r>
              <a:rPr lang="en-US" sz="2800" dirty="0" smtClean="0">
                <a:latin typeface="Arial Black" pitchFamily="34" charset="0"/>
              </a:rPr>
              <a:t> which makes up most of natural gas?</a:t>
            </a:r>
          </a:p>
          <a:p>
            <a:pPr marL="228600" indent="0">
              <a:buNone/>
            </a:pPr>
            <a:endParaRPr lang="en-US" sz="26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#7: </a:t>
            </a:r>
          </a:p>
          <a:p>
            <a:pPr marL="228600" indent="0">
              <a:buNone/>
            </a:pPr>
            <a:r>
              <a:rPr lang="en-US" sz="2800" dirty="0" smtClean="0">
                <a:latin typeface="Arial Black" pitchFamily="34" charset="0"/>
              </a:rPr>
              <a:t>A byproduct of the extraction of oil is what gas with formula NH</a:t>
            </a:r>
            <a:r>
              <a:rPr lang="en-US" sz="2800" baseline="-25000" dirty="0" smtClean="0">
                <a:latin typeface="Arial Black" pitchFamily="34" charset="0"/>
              </a:rPr>
              <a:t>3</a:t>
            </a:r>
            <a:r>
              <a:rPr lang="en-US" sz="2800" dirty="0" smtClean="0">
                <a:latin typeface="Arial Black" pitchFamily="34" charset="0"/>
              </a:rPr>
              <a:t> which makes up most of natural gas?</a:t>
            </a:r>
          </a:p>
          <a:p>
            <a:pPr marL="228600" indent="0">
              <a:buNone/>
            </a:pPr>
            <a:endParaRPr lang="en-US" sz="26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Topic Assignments</a:t>
            </a:r>
            <a:endParaRPr lang="en-US" sz="3600" dirty="0"/>
          </a:p>
        </p:txBody>
      </p:sp>
      <p:grpSp>
        <p:nvGrpSpPr>
          <p:cNvPr id="2" name="Group 4"/>
          <p:cNvGrpSpPr/>
          <p:nvPr/>
        </p:nvGrpSpPr>
        <p:grpSpPr>
          <a:xfrm>
            <a:off x="0" y="6277190"/>
            <a:ext cx="9144000" cy="580813"/>
            <a:chOff x="0" y="6304845"/>
            <a:chExt cx="9144000" cy="553155"/>
          </a:xfrm>
        </p:grpSpPr>
        <p:sp>
          <p:nvSpPr>
            <p:cNvPr id="6" name="Rectangle 5"/>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7"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Rectangle 7"/>
          <p:cNvSpPr/>
          <p:nvPr/>
        </p:nvSpPr>
        <p:spPr>
          <a:xfrm>
            <a:off x="0" y="5410200"/>
            <a:ext cx="9144000"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9 Minutes Remaining</a:t>
            </a:r>
            <a:endParaRPr lang="en-US" dirty="0">
              <a:solidFill>
                <a:schemeClr val="bg1"/>
              </a:solidFill>
              <a:latin typeface="Arial Black" pitchFamily="34" charset="0"/>
            </a:endParaRPr>
          </a:p>
        </p:txBody>
      </p:sp>
      <p:sp>
        <p:nvSpPr>
          <p:cNvPr id="11" name="Content Placeholder 2"/>
          <p:cNvSpPr>
            <a:spLocks noGrp="1"/>
          </p:cNvSpPr>
          <p:nvPr>
            <p:ph idx="1"/>
          </p:nvPr>
        </p:nvSpPr>
        <p:spPr>
          <a:xfrm>
            <a:off x="0" y="1219200"/>
            <a:ext cx="9144000" cy="4038599"/>
          </a:xfrm>
        </p:spPr>
        <p:txBody>
          <a:bodyPr numCol="2">
            <a:normAutofit/>
          </a:bodyPr>
          <a:lstStyle/>
          <a:p>
            <a:pPr marL="571500">
              <a:buNone/>
            </a:pPr>
            <a:r>
              <a:rPr lang="en-US" sz="2200" dirty="0" smtClean="0">
                <a:solidFill>
                  <a:srgbClr val="FF0000"/>
                </a:solidFill>
                <a:latin typeface="Arial Black" pitchFamily="34" charset="0"/>
              </a:rPr>
              <a:t>Group A</a:t>
            </a:r>
          </a:p>
          <a:p>
            <a:pPr marL="571500" indent="-223838">
              <a:buNone/>
            </a:pPr>
            <a:r>
              <a:rPr lang="en-US" sz="2200" dirty="0">
                <a:solidFill>
                  <a:srgbClr val="FF0000"/>
                </a:solidFill>
                <a:latin typeface="Arial Black" pitchFamily="34" charset="0"/>
              </a:rPr>
              <a:t>1) Life Science</a:t>
            </a:r>
          </a:p>
          <a:p>
            <a:pPr marL="571500" indent="-223838">
              <a:buNone/>
            </a:pPr>
            <a:r>
              <a:rPr lang="en-US" sz="2200" dirty="0">
                <a:solidFill>
                  <a:srgbClr val="FF0000"/>
                </a:solidFill>
                <a:latin typeface="Arial Black" pitchFamily="34" charset="0"/>
              </a:rPr>
              <a:t>5) NC Colleges and Univ.</a:t>
            </a:r>
          </a:p>
          <a:p>
            <a:pPr marL="571500" indent="-223838">
              <a:buNone/>
            </a:pPr>
            <a:r>
              <a:rPr lang="en-US" sz="2200" dirty="0">
                <a:solidFill>
                  <a:srgbClr val="FF0000"/>
                </a:solidFill>
                <a:latin typeface="Arial Black" pitchFamily="34" charset="0"/>
              </a:rPr>
              <a:t>9) Arts / Media</a:t>
            </a:r>
          </a:p>
          <a:p>
            <a:pPr marL="571500" indent="-223838">
              <a:buNone/>
            </a:pPr>
            <a:endParaRPr lang="en-US" sz="1800" dirty="0">
              <a:solidFill>
                <a:schemeClr val="bg1"/>
              </a:solidFill>
              <a:latin typeface="Arial Black" pitchFamily="34" charset="0"/>
            </a:endParaRPr>
          </a:p>
          <a:p>
            <a:pPr marL="571500">
              <a:buNone/>
            </a:pPr>
            <a:r>
              <a:rPr lang="en-US" sz="2200" dirty="0">
                <a:solidFill>
                  <a:schemeClr val="bg2">
                    <a:lumMod val="50000"/>
                  </a:schemeClr>
                </a:solidFill>
                <a:latin typeface="Arial Black" pitchFamily="34" charset="0"/>
              </a:rPr>
              <a:t>Group C</a:t>
            </a:r>
          </a:p>
          <a:p>
            <a:pPr marL="571500" indent="-223838">
              <a:buNone/>
            </a:pPr>
            <a:r>
              <a:rPr lang="en-US" sz="2200" dirty="0">
                <a:solidFill>
                  <a:schemeClr val="bg2">
                    <a:lumMod val="50000"/>
                  </a:schemeClr>
                </a:solidFill>
                <a:latin typeface="Arial Black" pitchFamily="34" charset="0"/>
              </a:rPr>
              <a:t>3) Writing</a:t>
            </a:r>
          </a:p>
          <a:p>
            <a:pPr marL="571500" indent="-223838">
              <a:buNone/>
            </a:pPr>
            <a:r>
              <a:rPr lang="en-US" sz="2200" dirty="0">
                <a:solidFill>
                  <a:schemeClr val="bg2">
                    <a:lumMod val="50000"/>
                  </a:schemeClr>
                </a:solidFill>
                <a:latin typeface="Arial Black" pitchFamily="34" charset="0"/>
              </a:rPr>
              <a:t>7) US History</a:t>
            </a:r>
          </a:p>
          <a:p>
            <a:pPr marL="571500" indent="-223838">
              <a:buNone/>
            </a:pPr>
            <a:r>
              <a:rPr lang="en-US" sz="2200" dirty="0">
                <a:solidFill>
                  <a:schemeClr val="bg2">
                    <a:lumMod val="50000"/>
                  </a:schemeClr>
                </a:solidFill>
                <a:latin typeface="Arial Black" pitchFamily="34" charset="0"/>
              </a:rPr>
              <a:t>11) NC Government</a:t>
            </a:r>
          </a:p>
          <a:p>
            <a:pPr marL="571500" indent="-223838">
              <a:buNone/>
            </a:pPr>
            <a:endParaRPr lang="en-US" sz="2400" dirty="0" smtClean="0">
              <a:solidFill>
                <a:schemeClr val="bg1"/>
              </a:solidFill>
            </a:endParaRPr>
          </a:p>
          <a:p>
            <a:pPr marL="571500">
              <a:buNone/>
            </a:pPr>
            <a:r>
              <a:rPr lang="en-US" sz="2200" dirty="0" smtClean="0">
                <a:solidFill>
                  <a:srgbClr val="00B050"/>
                </a:solidFill>
                <a:latin typeface="Arial Black" pitchFamily="34" charset="0"/>
              </a:rPr>
              <a:t>Group B</a:t>
            </a:r>
          </a:p>
          <a:p>
            <a:pPr marL="571500">
              <a:buNone/>
            </a:pPr>
            <a:r>
              <a:rPr lang="en-US" sz="2200" dirty="0" smtClean="0">
                <a:solidFill>
                  <a:srgbClr val="00B050"/>
                </a:solidFill>
                <a:latin typeface="Arial Black" pitchFamily="34" charset="0"/>
              </a:rPr>
              <a:t>2) World History</a:t>
            </a:r>
          </a:p>
          <a:p>
            <a:pPr marL="571500">
              <a:buNone/>
            </a:pPr>
            <a:r>
              <a:rPr lang="en-US" sz="2200" dirty="0" smtClean="0">
                <a:solidFill>
                  <a:srgbClr val="00B050"/>
                </a:solidFill>
                <a:latin typeface="Arial Black" pitchFamily="34" charset="0"/>
              </a:rPr>
              <a:t>6) Literature</a:t>
            </a:r>
          </a:p>
          <a:p>
            <a:pPr marL="571500">
              <a:buNone/>
            </a:pPr>
            <a:r>
              <a:rPr lang="en-US" sz="2200" dirty="0" smtClean="0">
                <a:solidFill>
                  <a:srgbClr val="00B050"/>
                </a:solidFill>
                <a:latin typeface="Arial Black" pitchFamily="34" charset="0"/>
              </a:rPr>
              <a:t>10) Earth Science</a:t>
            </a:r>
          </a:p>
          <a:p>
            <a:pPr marL="571500">
              <a:buNone/>
            </a:pPr>
            <a:endParaRPr lang="en-US" sz="1800" dirty="0" smtClean="0">
              <a:solidFill>
                <a:schemeClr val="bg1"/>
              </a:solidFill>
              <a:latin typeface="Arial Black" pitchFamily="34" charset="0"/>
            </a:endParaRPr>
          </a:p>
          <a:p>
            <a:pPr marL="571500">
              <a:buNone/>
            </a:pPr>
            <a:r>
              <a:rPr lang="en-US" sz="2200" dirty="0" smtClean="0">
                <a:solidFill>
                  <a:srgbClr val="002060"/>
                </a:solidFill>
                <a:latin typeface="Arial Black" pitchFamily="34" charset="0"/>
              </a:rPr>
              <a:t>Group D</a:t>
            </a:r>
          </a:p>
          <a:p>
            <a:pPr marL="571500" indent="-223838">
              <a:buNone/>
            </a:pPr>
            <a:r>
              <a:rPr lang="en-US" sz="2200" dirty="0" smtClean="0">
                <a:solidFill>
                  <a:srgbClr val="002060"/>
                </a:solidFill>
                <a:latin typeface="Arial Black" pitchFamily="34" charset="0"/>
              </a:rPr>
              <a:t>4) PE / Sports</a:t>
            </a:r>
          </a:p>
          <a:p>
            <a:pPr marL="571500" indent="-223838">
              <a:buNone/>
            </a:pPr>
            <a:r>
              <a:rPr lang="en-US" sz="2200" dirty="0" smtClean="0">
                <a:solidFill>
                  <a:srgbClr val="002060"/>
                </a:solidFill>
                <a:latin typeface="Arial Black" pitchFamily="34" charset="0"/>
              </a:rPr>
              <a:t>8) Mathematics</a:t>
            </a:r>
          </a:p>
          <a:p>
            <a:pPr marL="571500" indent="-223838">
              <a:buNone/>
            </a:pPr>
            <a:r>
              <a:rPr lang="en-US" sz="2200" dirty="0" smtClean="0">
                <a:solidFill>
                  <a:srgbClr val="002060"/>
                </a:solidFill>
                <a:latin typeface="Arial Black" pitchFamily="34" charset="0"/>
              </a:rPr>
              <a:t>12) Technology</a:t>
            </a:r>
          </a:p>
          <a:p>
            <a:pPr lvl="1">
              <a:buNone/>
            </a:pPr>
            <a:endParaRPr lang="en-US" sz="2400" dirty="0" smtClean="0">
              <a:solidFill>
                <a:schemeClr val="bg1"/>
              </a:solidFill>
            </a:endParaRPr>
          </a:p>
        </p:txBody>
      </p:sp>
    </p:spTree>
  </p:cSld>
  <p:clrMapOvr>
    <a:masterClrMapping/>
  </p:clrMapOvr>
  <p:transition advClick="0" advTm="18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#11: </a:t>
            </a:r>
          </a:p>
          <a:p>
            <a:pPr marL="228600" indent="0">
              <a:buNone/>
            </a:pPr>
            <a:r>
              <a:rPr lang="en-US" sz="2800" dirty="0" smtClean="0">
                <a:latin typeface="Arial Black" pitchFamily="34" charset="0"/>
              </a:rPr>
              <a:t>The </a:t>
            </a:r>
            <a:r>
              <a:rPr lang="en-US" sz="2800" dirty="0" err="1" smtClean="0">
                <a:latin typeface="Arial Black" pitchFamily="34" charset="0"/>
              </a:rPr>
              <a:t>Kakum</a:t>
            </a:r>
            <a:r>
              <a:rPr lang="en-US" sz="2800" dirty="0" smtClean="0">
                <a:latin typeface="Arial Black" pitchFamily="34" charset="0"/>
              </a:rPr>
              <a:t> National Park in Ghana and the Amazon are notable examples of what biome characterized by thick vegetation, high species diversity, and high levels of rainfall?								</a:t>
            </a:r>
          </a:p>
          <a:p>
            <a:pPr marL="228600" indent="0">
              <a:buNone/>
            </a:pPr>
            <a:r>
              <a:rPr lang="en-US" sz="2800" dirty="0" smtClean="0">
                <a:latin typeface="Arial Black" pitchFamily="34" charset="0"/>
              </a:rPr>
              <a:t>						</a:t>
            </a:r>
          </a:p>
          <a:p>
            <a:pPr marL="228600" indent="0">
              <a:buNone/>
            </a:pPr>
            <a:endParaRPr lang="en-US" sz="2800" dirty="0" smtClean="0">
              <a:solidFill>
                <a:schemeClr val="bg1"/>
              </a:solidFill>
              <a:latin typeface="Arial Black" pitchFamily="34" charset="0"/>
            </a:endParaRPr>
          </a:p>
          <a:p>
            <a:pPr marL="228600" indent="0">
              <a:buNone/>
            </a:pPr>
            <a:endParaRPr lang="en-US" sz="2800" dirty="0" smtClean="0">
              <a:solidFill>
                <a:schemeClr val="bg1"/>
              </a:solidFill>
              <a:latin typeface="Arial Black" pitchFamily="34" charset="0"/>
            </a:endParaRPr>
          </a:p>
          <a:p>
            <a:pPr marL="228600" indent="0">
              <a:buNone/>
            </a:pPr>
            <a:endParaRPr lang="en-US" sz="2800" dirty="0" smtClean="0">
              <a:solidFill>
                <a:schemeClr val="bg1"/>
              </a:solidFill>
              <a:latin typeface="Arial Black" pitchFamily="34" charset="0"/>
            </a:endParaRPr>
          </a:p>
          <a:p>
            <a:pPr marL="228600" indent="0">
              <a:buNone/>
            </a:pPr>
            <a:endParaRPr lang="en-US" sz="2800" dirty="0" smtClean="0">
              <a:solidFill>
                <a:schemeClr val="bg1"/>
              </a:solidFill>
              <a:latin typeface="Arial Black" pitchFamily="34" charset="0"/>
            </a:endParaRPr>
          </a:p>
          <a:p>
            <a:pPr marL="228600" indent="0">
              <a:buNone/>
            </a:pPr>
            <a:endParaRPr lang="en-US" sz="2800" dirty="0" smtClean="0">
              <a:solidFill>
                <a:schemeClr val="bg1"/>
              </a:solidFill>
              <a:latin typeface="Arial Black" pitchFamily="34" charset="0"/>
            </a:endParaRPr>
          </a:p>
          <a:p>
            <a:pPr marL="228600" indent="0">
              <a:buNone/>
            </a:pPr>
            <a:endParaRPr lang="en-US" sz="28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
        <p:nvSpPr>
          <p:cNvPr id="9768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#8: </a:t>
            </a:r>
          </a:p>
          <a:p>
            <a:pPr marL="228600" indent="0">
              <a:buNone/>
            </a:pPr>
            <a:r>
              <a:rPr lang="en-US" sz="2800" dirty="0" smtClean="0">
                <a:latin typeface="Arial Black" pitchFamily="34" charset="0"/>
              </a:rPr>
              <a:t>What cold biome is separated from the taiga by the tree line? Only small shrubs and lichen grow in this biome where there is permafrost.</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#8: </a:t>
            </a:r>
          </a:p>
          <a:p>
            <a:pPr marL="228600" indent="0">
              <a:buNone/>
            </a:pPr>
            <a:r>
              <a:rPr lang="en-US" sz="2800" dirty="0" smtClean="0">
                <a:latin typeface="Arial Black" pitchFamily="34" charset="0"/>
              </a:rPr>
              <a:t>What cold biome is separated from the taiga by the tree line? Only small shrubs and lichen grow in this biome where there is permafrost.</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77200" cy="4038599"/>
          </a:xfrm>
        </p:spPr>
        <p:txBody>
          <a:bodyPr numCol="1">
            <a:normAutofit/>
          </a:bodyPr>
          <a:lstStyle/>
          <a:p>
            <a:pPr marL="228600" indent="0">
              <a:buNone/>
            </a:pPr>
            <a:r>
              <a:rPr lang="en-US" sz="3000" dirty="0" smtClean="0">
                <a:latin typeface="Arial Black" pitchFamily="34" charset="0"/>
              </a:rPr>
              <a:t>Question #9: </a:t>
            </a:r>
          </a:p>
          <a:p>
            <a:pPr marL="228600" indent="0">
              <a:buNone/>
            </a:pPr>
            <a:r>
              <a:rPr lang="en-US" sz="2800" dirty="0" smtClean="0">
                <a:latin typeface="Arial Black" pitchFamily="34" charset="0"/>
              </a:rPr>
              <a:t>The moons </a:t>
            </a:r>
            <a:r>
              <a:rPr lang="en-US" sz="2800" dirty="0" err="1" smtClean="0">
                <a:latin typeface="Arial Black" pitchFamily="34" charset="0"/>
              </a:rPr>
              <a:t>Deimos</a:t>
            </a:r>
            <a:r>
              <a:rPr lang="en-US" sz="2800" dirty="0" smtClean="0">
                <a:latin typeface="Arial Black" pitchFamily="34" charset="0"/>
              </a:rPr>
              <a:t> and </a:t>
            </a:r>
            <a:r>
              <a:rPr lang="en-US" sz="2800" dirty="0" err="1" smtClean="0">
                <a:latin typeface="Arial Black" pitchFamily="34" charset="0"/>
              </a:rPr>
              <a:t>Phobos</a:t>
            </a:r>
            <a:r>
              <a:rPr lang="en-US" sz="2800" dirty="0" smtClean="0">
                <a:latin typeface="Arial Black" pitchFamily="34" charset="0"/>
              </a:rPr>
              <a:t> orbit what planet which has been visited by the Spirit, Opportunity, and Curiosity rovers? This fourth planet from the Sun is home to the volcano Olympus Mons.</a:t>
            </a:r>
          </a:p>
          <a:p>
            <a:pPr marL="228600" indent="0">
              <a:buNone/>
            </a:pPr>
            <a:endParaRPr lang="en-US" sz="2800" dirty="0" smtClean="0">
              <a:latin typeface="Arial Black" pitchFamily="34" charset="0"/>
            </a:endParaRPr>
          </a:p>
          <a:p>
            <a:pPr>
              <a:buNone/>
            </a:pPr>
            <a:r>
              <a:rPr lang="en-US" sz="3000" b="1" dirty="0" smtClean="0">
                <a:latin typeface="Arial Black" pitchFamily="34" charset="0"/>
              </a:rPr>
              <a:t> </a:t>
            </a:r>
            <a:endParaRPr lang="en-US" sz="3000" dirty="0" smtClean="0">
              <a:latin typeface="Arial Black" pitchFamily="34" charset="0"/>
            </a:endParaRP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77200" cy="4038599"/>
          </a:xfrm>
        </p:spPr>
        <p:txBody>
          <a:bodyPr numCol="1">
            <a:normAutofit/>
          </a:bodyPr>
          <a:lstStyle/>
          <a:p>
            <a:pPr marL="228600" indent="0">
              <a:buNone/>
            </a:pPr>
            <a:r>
              <a:rPr lang="en-US" sz="3000" dirty="0" smtClean="0">
                <a:latin typeface="Arial Black" pitchFamily="34" charset="0"/>
              </a:rPr>
              <a:t>Question #9: </a:t>
            </a:r>
          </a:p>
          <a:p>
            <a:pPr marL="228600" indent="0">
              <a:buNone/>
            </a:pPr>
            <a:r>
              <a:rPr lang="en-US" sz="2800" dirty="0" smtClean="0">
                <a:latin typeface="Arial Black" pitchFamily="34" charset="0"/>
              </a:rPr>
              <a:t>The moons </a:t>
            </a:r>
            <a:r>
              <a:rPr lang="en-US" sz="2800" dirty="0" err="1" smtClean="0">
                <a:latin typeface="Arial Black" pitchFamily="34" charset="0"/>
              </a:rPr>
              <a:t>Deimos</a:t>
            </a:r>
            <a:r>
              <a:rPr lang="en-US" sz="2800" dirty="0" smtClean="0">
                <a:latin typeface="Arial Black" pitchFamily="34" charset="0"/>
              </a:rPr>
              <a:t> and </a:t>
            </a:r>
            <a:r>
              <a:rPr lang="en-US" sz="2800" dirty="0" err="1" smtClean="0">
                <a:latin typeface="Arial Black" pitchFamily="34" charset="0"/>
              </a:rPr>
              <a:t>Phobos</a:t>
            </a:r>
            <a:r>
              <a:rPr lang="en-US" sz="2800" dirty="0" smtClean="0">
                <a:latin typeface="Arial Black" pitchFamily="34" charset="0"/>
              </a:rPr>
              <a:t> orbit what planet which has been visited by the Spirit, Opportunity, and Curiosity rovers? This fourth planet from the Sun is home to the volcano Olympus Mons.</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#10: </a:t>
            </a:r>
          </a:p>
          <a:p>
            <a:pPr marL="228600" indent="0">
              <a:buNone/>
            </a:pPr>
            <a:r>
              <a:rPr lang="en-US" sz="2800" dirty="0" smtClean="0">
                <a:latin typeface="Arial Black" pitchFamily="34" charset="0"/>
              </a:rPr>
              <a:t>What is the term for the velocity needed to overcome the gravitational pull of a body?</a:t>
            </a:r>
          </a:p>
          <a:p>
            <a:pPr marL="228600" indent="0">
              <a:buNone/>
            </a:pPr>
            <a:endParaRPr lang="en-US" sz="2800" dirty="0" smtClean="0">
              <a:latin typeface="Arial Black" pitchFamily="34" charset="0"/>
            </a:endParaRPr>
          </a:p>
          <a:p>
            <a:pPr>
              <a:buNone/>
            </a:pPr>
            <a:r>
              <a:rPr lang="en-US" sz="2800" b="1" dirty="0" smtClean="0">
                <a:latin typeface="Arial Black" pitchFamily="34" charset="0"/>
              </a:rPr>
              <a:t> </a:t>
            </a: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#10: </a:t>
            </a:r>
          </a:p>
          <a:p>
            <a:pPr marL="228600" indent="0">
              <a:buNone/>
            </a:pPr>
            <a:r>
              <a:rPr lang="en-US" sz="2800" dirty="0" smtClean="0">
                <a:latin typeface="Arial Black" pitchFamily="34" charset="0"/>
              </a:rPr>
              <a:t>What is the term for the velocity needed to overcome the gravitational pull of a body?</a:t>
            </a:r>
          </a:p>
          <a:p>
            <a:pPr>
              <a:buNone/>
            </a:pPr>
            <a:r>
              <a:rPr lang="en-US" sz="2800" b="1" dirty="0" smtClean="0">
                <a:latin typeface="Arial Black" pitchFamily="34" charset="0"/>
              </a:rPr>
              <a:t> </a:t>
            </a: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#11: </a:t>
            </a:r>
          </a:p>
          <a:p>
            <a:pPr marL="228600" indent="0">
              <a:buNone/>
            </a:pPr>
            <a:r>
              <a:rPr lang="en-US" sz="2800" dirty="0" smtClean="0">
                <a:latin typeface="Arial Black" pitchFamily="34" charset="0"/>
              </a:rPr>
              <a:t>What hard substance with a </a:t>
            </a:r>
            <a:r>
              <a:rPr lang="en-US" sz="2800" dirty="0" err="1" smtClean="0">
                <a:latin typeface="Arial Black" pitchFamily="34" charset="0"/>
              </a:rPr>
              <a:t>Mohs</a:t>
            </a:r>
            <a:r>
              <a:rPr lang="en-US" sz="2800" dirty="0" smtClean="0">
                <a:latin typeface="Arial Black" pitchFamily="34" charset="0"/>
              </a:rPr>
              <a:t> hardness number of 10 is a gem often used in wedding rings?</a:t>
            </a:r>
          </a:p>
          <a:p>
            <a:pPr marL="228600" indent="0">
              <a:buNone/>
            </a:pPr>
            <a:endParaRPr lang="en-US" sz="2800" dirty="0" smtClean="0">
              <a:latin typeface="Arial Black" pitchFamily="34" charset="0"/>
            </a:endParaRPr>
          </a:p>
          <a:p>
            <a:pPr>
              <a:buNone/>
            </a:pPr>
            <a:r>
              <a:rPr lang="en-US" sz="2800" b="1" dirty="0" smtClean="0">
                <a:latin typeface="Arial Black" pitchFamily="34" charset="0"/>
              </a:rPr>
              <a:t> </a:t>
            </a: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#11: </a:t>
            </a:r>
          </a:p>
          <a:p>
            <a:pPr marL="228600" indent="0">
              <a:buNone/>
            </a:pPr>
            <a:r>
              <a:rPr lang="en-US" sz="2800" dirty="0" smtClean="0">
                <a:latin typeface="Arial Black" pitchFamily="34" charset="0"/>
              </a:rPr>
              <a:t>What hard substance with a </a:t>
            </a:r>
            <a:r>
              <a:rPr lang="en-US" sz="2800" dirty="0" err="1" smtClean="0">
                <a:latin typeface="Arial Black" pitchFamily="34" charset="0"/>
              </a:rPr>
              <a:t>Mohs</a:t>
            </a:r>
            <a:r>
              <a:rPr lang="en-US" sz="2800" dirty="0" smtClean="0">
                <a:latin typeface="Arial Black" pitchFamily="34" charset="0"/>
              </a:rPr>
              <a:t> hardness number of 10 is a gem often used in wedding rings?</a:t>
            </a:r>
          </a:p>
          <a:p>
            <a:pPr marL="228600" indent="0">
              <a:buNone/>
            </a:pPr>
            <a:endParaRPr lang="en-US" sz="2800" dirty="0" smtClean="0">
              <a:latin typeface="Arial Black" pitchFamily="34" charset="0"/>
            </a:endParaRPr>
          </a:p>
          <a:p>
            <a:pPr>
              <a:buNone/>
            </a:pPr>
            <a:r>
              <a:rPr lang="en-US" sz="2800" b="1" dirty="0" smtClean="0">
                <a:latin typeface="Arial Black" pitchFamily="34" charset="0"/>
              </a:rPr>
              <a:t> </a:t>
            </a: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#12: </a:t>
            </a:r>
          </a:p>
          <a:p>
            <a:pPr marL="228600" indent="0">
              <a:buNone/>
            </a:pPr>
            <a:r>
              <a:rPr lang="en-US" sz="2800" dirty="0" smtClean="0">
                <a:latin typeface="Arial Black" pitchFamily="34" charset="0"/>
              </a:rPr>
              <a:t>What device measures atmospheric pressure? </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#12: </a:t>
            </a:r>
          </a:p>
          <a:p>
            <a:pPr marL="228600" indent="0">
              <a:buNone/>
            </a:pPr>
            <a:r>
              <a:rPr lang="en-US" sz="2800" dirty="0" smtClean="0">
                <a:latin typeface="Arial Black" pitchFamily="34" charset="0"/>
              </a:rPr>
              <a:t>What device measures atmospheric pressure? </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#11: </a:t>
            </a:r>
          </a:p>
          <a:p>
            <a:pPr marL="228600" indent="0">
              <a:buNone/>
            </a:pPr>
            <a:r>
              <a:rPr lang="en-US" sz="2800" dirty="0" smtClean="0">
                <a:latin typeface="Arial Black" pitchFamily="34" charset="0"/>
              </a:rPr>
              <a:t>The </a:t>
            </a:r>
            <a:r>
              <a:rPr lang="en-US" sz="2800" dirty="0" err="1" smtClean="0">
                <a:latin typeface="Arial Black" pitchFamily="34" charset="0"/>
              </a:rPr>
              <a:t>Kakum</a:t>
            </a:r>
            <a:r>
              <a:rPr lang="en-US" sz="2800" dirty="0" smtClean="0">
                <a:latin typeface="Arial Black" pitchFamily="34" charset="0"/>
              </a:rPr>
              <a:t> National Park in Ghana and the Amazon are notable examples of what biome characterized by thick vegetation, high species diversity, and high levels of rainfall?									</a:t>
            </a:r>
          </a:p>
          <a:p>
            <a:pPr marL="228600" indent="0">
              <a:buNone/>
            </a:pPr>
            <a:r>
              <a:rPr lang="en-US" sz="2800" dirty="0" smtClean="0">
                <a:latin typeface="Arial Black" pitchFamily="34" charset="0"/>
              </a:rPr>
              <a:t>						</a:t>
            </a:r>
          </a:p>
          <a:p>
            <a:pPr marL="228600" indent="0">
              <a:buNone/>
            </a:pPr>
            <a:endParaRPr lang="en-US" sz="2800" dirty="0" smtClean="0">
              <a:solidFill>
                <a:schemeClr val="bg1"/>
              </a:solidFill>
              <a:latin typeface="Arial Black" pitchFamily="34" charset="0"/>
            </a:endParaRPr>
          </a:p>
          <a:p>
            <a:pPr marL="228600" indent="0">
              <a:buNone/>
            </a:pPr>
            <a:endParaRPr lang="en-US" sz="2800" dirty="0" smtClean="0">
              <a:solidFill>
                <a:schemeClr val="bg1"/>
              </a:solidFill>
              <a:latin typeface="Arial Black" pitchFamily="34" charset="0"/>
            </a:endParaRPr>
          </a:p>
          <a:p>
            <a:pPr marL="228600" indent="0">
              <a:buNone/>
            </a:pPr>
            <a:endParaRPr lang="en-US" sz="2800" dirty="0" smtClean="0">
              <a:solidFill>
                <a:schemeClr val="bg1"/>
              </a:solidFill>
              <a:latin typeface="Arial Black" pitchFamily="34" charset="0"/>
            </a:endParaRPr>
          </a:p>
          <a:p>
            <a:pPr marL="228600" indent="0">
              <a:buNone/>
            </a:pPr>
            <a:endParaRPr lang="en-US" sz="2800" dirty="0" smtClean="0">
              <a:solidFill>
                <a:schemeClr val="bg1"/>
              </a:solidFill>
              <a:latin typeface="Arial Black" pitchFamily="34" charset="0"/>
            </a:endParaRPr>
          </a:p>
          <a:p>
            <a:pPr marL="228600" indent="0">
              <a:buNone/>
            </a:pPr>
            <a:endParaRPr lang="en-US" sz="2800" dirty="0" smtClean="0">
              <a:solidFill>
                <a:schemeClr val="bg1"/>
              </a:solidFill>
              <a:latin typeface="Arial Black" pitchFamily="34" charset="0"/>
            </a:endParaRPr>
          </a:p>
          <a:p>
            <a:pPr marL="228600" indent="0">
              <a:buNone/>
            </a:pPr>
            <a:endParaRPr lang="en-US" sz="28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
        <p:nvSpPr>
          <p:cNvPr id="9768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advClick="0" advTm="5000"/>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Tree>
  </p:cSld>
  <p:clrMapOvr>
    <a:masterClrMapping/>
  </p:clrMapOvr>
  <p:transition advClick="0" advTm="60000"/>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latin typeface="Arial Black" pitchFamily="34" charset="0"/>
              </a:rPr>
              <a:t>Students have 3 minutes to complete their answer sheets.</a:t>
            </a:r>
          </a:p>
          <a:p>
            <a:pPr marL="228600" indent="0">
              <a:buNone/>
            </a:pPr>
            <a:endParaRPr lang="en-US" sz="2600" dirty="0" smtClean="0">
              <a:latin typeface="Arial Black" pitchFamily="34" charset="0"/>
            </a:endParaRPr>
          </a:p>
        </p:txBody>
      </p:sp>
      <p:sp>
        <p:nvSpPr>
          <p:cNvPr id="8" name="Rectangle 7"/>
          <p:cNvSpPr/>
          <p:nvPr/>
        </p:nvSpPr>
        <p:spPr>
          <a:xfrm>
            <a:off x="0" y="5410200"/>
            <a:ext cx="91440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2 Minutes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Tree>
  </p:cSld>
  <p:clrMapOvr>
    <a:masterClrMapping/>
  </p:clrMapOvr>
  <p:transition advClick="0" advTm="60000"/>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latin typeface="Arial Black" pitchFamily="34" charset="0"/>
              </a:rPr>
              <a:t>Students have 3 minutes to complete their answer sheets.</a:t>
            </a:r>
          </a:p>
          <a:p>
            <a:pPr marL="228600" indent="0">
              <a:buNone/>
            </a:pPr>
            <a:endParaRPr lang="en-US" sz="2600" dirty="0" smtClean="0">
              <a:latin typeface="Arial Black" pitchFamily="34" charset="0"/>
            </a:endParaRPr>
          </a:p>
        </p:txBody>
      </p:sp>
      <p:sp>
        <p:nvSpPr>
          <p:cNvPr id="8" name="Rectangle 7"/>
          <p:cNvSpPr/>
          <p:nvPr/>
        </p:nvSpPr>
        <p:spPr>
          <a:xfrm>
            <a:off x="0" y="5410200"/>
            <a:ext cx="9144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 Minute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Tree>
  </p:cSld>
  <p:clrMapOvr>
    <a:masterClrMapping/>
  </p:clrMapOvr>
  <p:transition advClick="0" advTm="48000"/>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latin typeface="Arial Black" pitchFamily="34" charset="0"/>
              </a:rPr>
              <a:t>Students have 3 minutes to complete their answer sheets.</a:t>
            </a:r>
          </a:p>
          <a:p>
            <a:pPr marL="228600" indent="0">
              <a:buNone/>
            </a:pPr>
            <a:endParaRPr lang="en-US" sz="2600" dirty="0" smtClean="0">
              <a:latin typeface="Arial Black" pitchFamily="34" charset="0"/>
            </a:endParaRPr>
          </a:p>
        </p:txBody>
      </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12 Seconds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Tree>
  </p:cSld>
  <p:clrMapOvr>
    <a:masterClrMapping/>
  </p:clrMapOvr>
  <p:transition advClick="0" advTm="12000"/>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TIME</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Pencils Down.</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Answer sheets will now be collected.</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Tree>
  </p:cSld>
  <p:clrMapOvr>
    <a:masterClrMapping/>
  </p:clrMapOvr>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95800"/>
          </a:xfrm>
        </p:spPr>
        <p:txBody>
          <a:bodyPr numCol="1">
            <a:normAutofit fontScale="92500" lnSpcReduction="20000"/>
          </a:bodyPr>
          <a:lstStyle/>
          <a:p>
            <a:pPr marL="228600" indent="0">
              <a:buNone/>
            </a:pPr>
            <a:r>
              <a:rPr lang="en-US" sz="3000" dirty="0" smtClean="0">
                <a:latin typeface="Arial Black" pitchFamily="34" charset="0"/>
              </a:rPr>
              <a:t>Answers for Earth Science questions follow on next slide.</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Advance once all answer sheets have been collected.</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Group B Students may return to their team.</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Group C Students may be seated.</a:t>
            </a:r>
          </a:p>
          <a:p>
            <a:pPr marL="228600" indent="0">
              <a:buNone/>
            </a:pPr>
            <a:r>
              <a:rPr lang="en-US" sz="3000" dirty="0" smtClean="0">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Tree>
  </p:cSld>
  <p:clrMapOvr>
    <a:masterClrMapping/>
  </p:clrMapOvr>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05590"/>
          </a:xfrm>
        </p:spPr>
        <p:txBody>
          <a:bodyPr numCol="1">
            <a:noAutofit/>
          </a:bodyPr>
          <a:lstStyle/>
          <a:p>
            <a:pPr>
              <a:spcBef>
                <a:spcPts val="0"/>
              </a:spcBef>
              <a:buNone/>
            </a:pPr>
            <a:r>
              <a:rPr lang="en-US" sz="2300" dirty="0" smtClean="0">
                <a:latin typeface="Arial Black" pitchFamily="34" charset="0"/>
              </a:rPr>
              <a:t>Answers</a:t>
            </a:r>
          </a:p>
          <a:p>
            <a:pPr marL="514350" indent="-514350">
              <a:spcBef>
                <a:spcPts val="0"/>
              </a:spcBef>
              <a:buFont typeface="+mj-lt"/>
              <a:buAutoNum type="arabicParenR"/>
            </a:pPr>
            <a:r>
              <a:rPr lang="en-US" sz="2300" dirty="0" smtClean="0">
                <a:latin typeface="Arial Black" pitchFamily="34" charset="0"/>
              </a:rPr>
              <a:t> </a:t>
            </a:r>
            <a:r>
              <a:rPr lang="en-US" sz="2300" b="1" u="sng" dirty="0" smtClean="0">
                <a:latin typeface="Arial Black" pitchFamily="34" charset="0"/>
              </a:rPr>
              <a:t>Igneous</a:t>
            </a:r>
            <a:r>
              <a:rPr lang="en-US" sz="2300" dirty="0" smtClean="0">
                <a:latin typeface="Arial Black" pitchFamily="34" charset="0"/>
              </a:rPr>
              <a:t> rocks</a:t>
            </a:r>
          </a:p>
          <a:p>
            <a:pPr marL="514350" indent="-514350">
              <a:spcBef>
                <a:spcPts val="0"/>
              </a:spcBef>
              <a:buFont typeface="+mj-lt"/>
              <a:buAutoNum type="arabicParenR"/>
            </a:pPr>
            <a:r>
              <a:rPr lang="en-US" sz="2300" b="1" dirty="0" smtClean="0">
                <a:latin typeface="Arial Black" pitchFamily="34" charset="0"/>
              </a:rPr>
              <a:t> </a:t>
            </a:r>
            <a:r>
              <a:rPr lang="en-US" sz="2300" b="1" u="sng" dirty="0" smtClean="0">
                <a:latin typeface="Arial Black" pitchFamily="34" charset="0"/>
              </a:rPr>
              <a:t>Jurassic</a:t>
            </a:r>
            <a:r>
              <a:rPr lang="en-US" sz="2300" dirty="0" smtClean="0">
                <a:latin typeface="Arial Black" pitchFamily="34" charset="0"/>
              </a:rPr>
              <a:t> period</a:t>
            </a:r>
          </a:p>
          <a:p>
            <a:pPr marL="514350" indent="-514350">
              <a:spcBef>
                <a:spcPts val="0"/>
              </a:spcBef>
              <a:buFont typeface="+mj-lt"/>
              <a:buAutoNum type="arabicParenR"/>
            </a:pPr>
            <a:r>
              <a:rPr lang="en-US" sz="2300" b="1" dirty="0" smtClean="0">
                <a:latin typeface="Arial Black" pitchFamily="34" charset="0"/>
              </a:rPr>
              <a:t> </a:t>
            </a:r>
            <a:r>
              <a:rPr lang="en-US" sz="2300" b="1" u="sng" dirty="0" smtClean="0">
                <a:latin typeface="Arial Black" pitchFamily="34" charset="0"/>
              </a:rPr>
              <a:t>Tornado</a:t>
            </a:r>
            <a:r>
              <a:rPr lang="en-US" sz="2300" dirty="0" smtClean="0">
                <a:latin typeface="Arial Black" pitchFamily="34" charset="0"/>
              </a:rPr>
              <a:t>es</a:t>
            </a:r>
          </a:p>
          <a:p>
            <a:pPr marL="514350" indent="-514350">
              <a:spcBef>
                <a:spcPts val="0"/>
              </a:spcBef>
              <a:buFont typeface="+mj-lt"/>
              <a:buAutoNum type="arabicParenR"/>
            </a:pPr>
            <a:r>
              <a:rPr lang="en-US" sz="2300" b="1" dirty="0" smtClean="0">
                <a:latin typeface="Arial Black" pitchFamily="34" charset="0"/>
              </a:rPr>
              <a:t> </a:t>
            </a:r>
            <a:r>
              <a:rPr lang="en-US" sz="2300" b="1" u="sng" dirty="0" smtClean="0">
                <a:latin typeface="Arial Black" pitchFamily="34" charset="0"/>
              </a:rPr>
              <a:t>Nebula</a:t>
            </a:r>
            <a:r>
              <a:rPr lang="en-US" sz="2300" dirty="0" smtClean="0">
                <a:latin typeface="Arial Black" pitchFamily="34" charset="0"/>
              </a:rPr>
              <a:t> </a:t>
            </a:r>
          </a:p>
          <a:p>
            <a:pPr marL="514350" indent="-514350">
              <a:spcBef>
                <a:spcPts val="0"/>
              </a:spcBef>
              <a:buFont typeface="+mj-lt"/>
              <a:buAutoNum type="arabicParenR"/>
            </a:pPr>
            <a:r>
              <a:rPr lang="en-US" sz="2300" b="1" dirty="0" smtClean="0">
                <a:latin typeface="Arial Black" pitchFamily="34" charset="0"/>
              </a:rPr>
              <a:t> </a:t>
            </a:r>
            <a:r>
              <a:rPr lang="en-US" sz="2300" dirty="0" smtClean="0">
                <a:latin typeface="Arial Black" pitchFamily="34" charset="0"/>
              </a:rPr>
              <a:t>The </a:t>
            </a:r>
            <a:r>
              <a:rPr lang="en-US" sz="2300" b="1" u="sng" dirty="0" smtClean="0">
                <a:latin typeface="Arial Black" pitchFamily="34" charset="0"/>
              </a:rPr>
              <a:t>Moon</a:t>
            </a:r>
            <a:r>
              <a:rPr lang="en-US" sz="2300" dirty="0" smtClean="0">
                <a:latin typeface="Arial Black" pitchFamily="34" charset="0"/>
              </a:rPr>
              <a:t> [or </a:t>
            </a:r>
            <a:r>
              <a:rPr lang="en-US" sz="2300" b="1" u="sng" dirty="0" smtClean="0">
                <a:latin typeface="Arial Black" pitchFamily="34" charset="0"/>
              </a:rPr>
              <a:t>Luna</a:t>
            </a:r>
            <a:r>
              <a:rPr lang="en-US" sz="2300" dirty="0" smtClean="0">
                <a:latin typeface="Arial Black" pitchFamily="34" charset="0"/>
              </a:rPr>
              <a:t>]</a:t>
            </a:r>
          </a:p>
          <a:p>
            <a:pPr marL="514350" indent="-514350">
              <a:spcBef>
                <a:spcPts val="0"/>
              </a:spcBef>
              <a:buFont typeface="+mj-lt"/>
              <a:buAutoNum type="arabicParenR"/>
            </a:pPr>
            <a:r>
              <a:rPr lang="en-US" sz="2300" b="1" dirty="0" smtClean="0">
                <a:latin typeface="Arial Black" pitchFamily="34" charset="0"/>
              </a:rPr>
              <a:t> </a:t>
            </a:r>
            <a:r>
              <a:rPr lang="en-US" sz="2300" b="1" u="sng" dirty="0" smtClean="0">
                <a:latin typeface="Arial Black" pitchFamily="34" charset="0"/>
              </a:rPr>
              <a:t>Stratosphere</a:t>
            </a:r>
            <a:endParaRPr lang="en-US" sz="2300" dirty="0" smtClean="0">
              <a:latin typeface="Arial Black" pitchFamily="34" charset="0"/>
            </a:endParaRPr>
          </a:p>
          <a:p>
            <a:pPr marL="514350" indent="-514350">
              <a:spcBef>
                <a:spcPts val="0"/>
              </a:spcBef>
              <a:buFont typeface="+mj-lt"/>
              <a:buAutoNum type="arabicParenR"/>
            </a:pPr>
            <a:r>
              <a:rPr lang="en-US" sz="2300" b="1" dirty="0" smtClean="0">
                <a:latin typeface="Arial Black" pitchFamily="34" charset="0"/>
              </a:rPr>
              <a:t> </a:t>
            </a:r>
            <a:r>
              <a:rPr lang="en-US" sz="2300" b="1" u="sng" dirty="0" smtClean="0">
                <a:latin typeface="Arial Black" pitchFamily="34" charset="0"/>
              </a:rPr>
              <a:t>Methane</a:t>
            </a:r>
            <a:endParaRPr lang="en-US" sz="2300" dirty="0" smtClean="0">
              <a:latin typeface="Arial Black" pitchFamily="34" charset="0"/>
            </a:endParaRPr>
          </a:p>
          <a:p>
            <a:pPr marL="514350" indent="-514350">
              <a:spcBef>
                <a:spcPts val="0"/>
              </a:spcBef>
              <a:buFont typeface="+mj-lt"/>
              <a:buAutoNum type="arabicParenR"/>
            </a:pPr>
            <a:r>
              <a:rPr lang="en-US" sz="2300" b="1" dirty="0" smtClean="0">
                <a:latin typeface="Arial Black" pitchFamily="34" charset="0"/>
              </a:rPr>
              <a:t> </a:t>
            </a:r>
            <a:r>
              <a:rPr lang="en-US" sz="2300" b="1" u="sng" dirty="0" smtClean="0">
                <a:latin typeface="Arial Black" pitchFamily="34" charset="0"/>
              </a:rPr>
              <a:t>Tundra</a:t>
            </a:r>
            <a:endParaRPr lang="en-US" sz="2300" dirty="0" smtClean="0">
              <a:latin typeface="Arial Black" pitchFamily="34" charset="0"/>
            </a:endParaRPr>
          </a:p>
          <a:p>
            <a:pPr marL="514350" indent="-514350">
              <a:spcBef>
                <a:spcPts val="0"/>
              </a:spcBef>
              <a:buFont typeface="+mj-lt"/>
              <a:buAutoNum type="arabicParenR"/>
            </a:pPr>
            <a:r>
              <a:rPr lang="en-US" sz="2300" b="1" dirty="0" smtClean="0">
                <a:latin typeface="Arial Black" pitchFamily="34" charset="0"/>
              </a:rPr>
              <a:t> </a:t>
            </a:r>
            <a:r>
              <a:rPr lang="en-US" sz="2300" b="1" u="sng" dirty="0" smtClean="0">
                <a:latin typeface="Arial Black" pitchFamily="34" charset="0"/>
              </a:rPr>
              <a:t>Mars</a:t>
            </a:r>
            <a:endParaRPr lang="en-US" sz="2300" dirty="0" smtClean="0">
              <a:latin typeface="Arial Black" pitchFamily="34" charset="0"/>
            </a:endParaRPr>
          </a:p>
          <a:p>
            <a:pPr marL="514350" indent="-514350">
              <a:spcBef>
                <a:spcPts val="0"/>
              </a:spcBef>
              <a:buFont typeface="+mj-lt"/>
              <a:buAutoNum type="arabicParenR"/>
            </a:pPr>
            <a:r>
              <a:rPr lang="en-US" sz="2300" b="1" dirty="0" smtClean="0">
                <a:latin typeface="Arial Black" pitchFamily="34" charset="0"/>
              </a:rPr>
              <a:t> </a:t>
            </a:r>
            <a:r>
              <a:rPr lang="en-US" sz="2300" b="1" u="sng" dirty="0" smtClean="0">
                <a:latin typeface="Arial Black" pitchFamily="34" charset="0"/>
              </a:rPr>
              <a:t>Escape</a:t>
            </a:r>
            <a:r>
              <a:rPr lang="en-US" sz="2300" dirty="0" smtClean="0">
                <a:latin typeface="Arial Black" pitchFamily="34" charset="0"/>
              </a:rPr>
              <a:t> Velocity</a:t>
            </a:r>
          </a:p>
          <a:p>
            <a:pPr marL="514350" indent="-514350">
              <a:spcBef>
                <a:spcPts val="0"/>
              </a:spcBef>
              <a:buFont typeface="+mj-lt"/>
              <a:buAutoNum type="arabicParenR"/>
            </a:pPr>
            <a:r>
              <a:rPr lang="en-US" sz="2300" b="1" dirty="0" smtClean="0">
                <a:latin typeface="Arial Black" pitchFamily="34" charset="0"/>
              </a:rPr>
              <a:t> </a:t>
            </a:r>
            <a:r>
              <a:rPr lang="en-US" sz="2300" b="1" u="sng" dirty="0" smtClean="0">
                <a:latin typeface="Arial Black" pitchFamily="34" charset="0"/>
              </a:rPr>
              <a:t>Diamond</a:t>
            </a:r>
            <a:endParaRPr lang="en-US" sz="2300" dirty="0" smtClean="0">
              <a:latin typeface="Arial Black" pitchFamily="34" charset="0"/>
            </a:endParaRPr>
          </a:p>
          <a:p>
            <a:pPr marL="514350" indent="-514350">
              <a:spcBef>
                <a:spcPts val="0"/>
              </a:spcBef>
              <a:buFont typeface="+mj-lt"/>
              <a:buAutoNum type="arabicParenR"/>
            </a:pPr>
            <a:r>
              <a:rPr lang="en-US" sz="2300" b="1" dirty="0" smtClean="0">
                <a:latin typeface="Arial Black" pitchFamily="34" charset="0"/>
              </a:rPr>
              <a:t> </a:t>
            </a:r>
            <a:r>
              <a:rPr lang="en-US" sz="2300" b="1" u="sng" dirty="0" smtClean="0">
                <a:latin typeface="Arial Black" pitchFamily="34" charset="0"/>
              </a:rPr>
              <a:t>Barometer</a:t>
            </a:r>
            <a:endParaRPr lang="en-US" sz="2300" dirty="0" smtClean="0">
              <a:latin typeface="Arial Black" pitchFamily="34" charset="0"/>
            </a:endParaRPr>
          </a:p>
          <a:p>
            <a:pPr marL="228600" indent="0">
              <a:spcBef>
                <a:spcPts val="0"/>
              </a:spcBef>
              <a:buNone/>
            </a:pPr>
            <a:endParaRPr lang="en-US" sz="23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10: Earth Science</a:t>
            </a:r>
            <a:endParaRPr lang="en-US" sz="3600" dirty="0"/>
          </a:p>
        </p:txBody>
      </p:sp>
    </p:spTree>
  </p:cSld>
  <p:clrMapOvr>
    <a:masterClrMapping/>
  </p:clrMapOvr>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NC Government</a:t>
            </a:r>
            <a:endParaRPr lang="en-US" sz="3600" dirty="0"/>
          </a:p>
        </p:txBody>
      </p:sp>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Group C Students are seated and ready to begin.</a:t>
            </a: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991600" cy="4571999"/>
          </a:xfrm>
        </p:spPr>
        <p:txBody>
          <a:bodyPr numCol="1">
            <a:normAutofit/>
          </a:bodyPr>
          <a:lstStyle/>
          <a:p>
            <a:pPr marL="228600" indent="0">
              <a:buNone/>
            </a:pPr>
            <a:r>
              <a:rPr lang="en-US" sz="2800" dirty="0" smtClean="0">
                <a:latin typeface="Arial Black" pitchFamily="34" charset="0"/>
              </a:rPr>
              <a:t>Question #1: </a:t>
            </a:r>
          </a:p>
          <a:p>
            <a:pPr marL="228600" indent="0">
              <a:buNone/>
            </a:pPr>
            <a:r>
              <a:rPr lang="en-US" sz="2800" dirty="0">
                <a:latin typeface="Arial Black" pitchFamily="34" charset="0"/>
              </a:rPr>
              <a:t>Wayne Goodwin is the North Carolina Commissioner of what, responsible for regulating and licensing insurance professionals in NC?</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11: NC Government</a:t>
            </a:r>
            <a:endParaRPr lang="en-US" sz="3600" dirty="0"/>
          </a:p>
        </p:txBody>
      </p:sp>
      <p:sp>
        <p:nvSpPr>
          <p:cNvPr id="9" name="TextBox 8"/>
          <p:cNvSpPr txBox="1"/>
          <p:nvPr/>
        </p:nvSpPr>
        <p:spPr>
          <a:xfrm>
            <a:off x="7848600" y="5562600"/>
            <a:ext cx="1143000" cy="492443"/>
          </a:xfrm>
          <a:prstGeom prst="rect">
            <a:avLst/>
          </a:prstGeom>
          <a:noFill/>
        </p:spPr>
        <p:txBody>
          <a:bodyPr wrap="square" rtlCol="0">
            <a:spAutoFit/>
          </a:bodyPr>
          <a:lstStyle/>
          <a:p>
            <a:r>
              <a:rPr lang="en-US" sz="2600" dirty="0" smtClean="0">
                <a:latin typeface="Arial Black" pitchFamily="34" charset="0"/>
              </a:rPr>
              <a:t>5s</a:t>
            </a:r>
            <a:endParaRPr lang="en-US" sz="2600" dirty="0">
              <a:latin typeface="Arial Black" pitchFamily="34" charset="0"/>
            </a:endParaRPr>
          </a:p>
        </p:txBody>
      </p:sp>
      <p:pic>
        <p:nvPicPr>
          <p:cNvPr id="10" name="Picture 9" descr="http://4.bp.blogspot.com/_y2t3T-kDhC4/TPnhlzKZa8I/AAAAAAAAA0k/PKtK9mHq2Lg/s1600/Photo%2B-%2B090309WayneGoodwin1_226032f.jpg"/>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352800"/>
            <a:ext cx="4495800" cy="2702243"/>
          </a:xfrm>
          <a:prstGeom prst="rect">
            <a:avLst/>
          </a:prstGeom>
          <a:noFill/>
          <a:ln>
            <a:noFill/>
          </a:ln>
        </p:spPr>
      </p:pic>
    </p:spTree>
  </p:cSld>
  <p:clrMapOvr>
    <a:masterClrMapping/>
  </p:clrMapOvr>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991600" cy="4571999"/>
          </a:xfrm>
        </p:spPr>
        <p:txBody>
          <a:bodyPr numCol="1">
            <a:normAutofit/>
          </a:bodyPr>
          <a:lstStyle/>
          <a:p>
            <a:pPr marL="228600" indent="0">
              <a:buNone/>
            </a:pPr>
            <a:r>
              <a:rPr lang="en-US" sz="2800" dirty="0" smtClean="0">
                <a:latin typeface="Arial Black" pitchFamily="34" charset="0"/>
              </a:rPr>
              <a:t>Question #1: </a:t>
            </a:r>
          </a:p>
          <a:p>
            <a:pPr marL="228600" indent="0">
              <a:buNone/>
            </a:pPr>
            <a:r>
              <a:rPr lang="en-US" sz="2800" dirty="0">
                <a:latin typeface="Arial Black" pitchFamily="34" charset="0"/>
              </a:rPr>
              <a:t>Wayne Goodwin is the North Carolina Commissioner of what, responsible for regulating and licensing insurance professionals in NC?</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11: NC Government</a:t>
            </a:r>
            <a:endParaRPr lang="en-US" sz="3600" dirty="0"/>
          </a:p>
        </p:txBody>
      </p:sp>
      <p:sp>
        <p:nvSpPr>
          <p:cNvPr id="9" name="TextBox 8"/>
          <p:cNvSpPr txBox="1"/>
          <p:nvPr/>
        </p:nvSpPr>
        <p:spPr>
          <a:xfrm>
            <a:off x="7848600" y="5562600"/>
            <a:ext cx="1143000" cy="492443"/>
          </a:xfrm>
          <a:prstGeom prst="rect">
            <a:avLst/>
          </a:prstGeom>
          <a:noFill/>
        </p:spPr>
        <p:txBody>
          <a:bodyPr wrap="square" rtlCol="0">
            <a:spAutoFit/>
          </a:bodyPr>
          <a:lstStyle/>
          <a:p>
            <a:r>
              <a:rPr lang="en-US" sz="2600" dirty="0" smtClean="0">
                <a:latin typeface="Arial Black" pitchFamily="34" charset="0"/>
              </a:rPr>
              <a:t>5s</a:t>
            </a:r>
            <a:endParaRPr lang="en-US" sz="2600" dirty="0">
              <a:latin typeface="Arial Black" pitchFamily="34" charset="0"/>
            </a:endParaRPr>
          </a:p>
        </p:txBody>
      </p:sp>
      <p:pic>
        <p:nvPicPr>
          <p:cNvPr id="10" name="Picture 9" descr="http://4.bp.blogspot.com/_y2t3T-kDhC4/TPnhlzKZa8I/AAAAAAAAA0k/PKtK9mHq2Lg/s1600/Photo%2B-%2B090309WayneGoodwin1_226032f.jpg"/>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352800"/>
            <a:ext cx="4495800" cy="2702243"/>
          </a:xfrm>
          <a:prstGeom prst="rect">
            <a:avLst/>
          </a:prstGeom>
          <a:noFill/>
          <a:ln>
            <a:noFill/>
          </a:ln>
        </p:spPr>
      </p:pic>
    </p:spTree>
    <p:extLst>
      <p:ext uri="{BB962C8B-B14F-4D97-AF65-F5344CB8AC3E}">
        <p14:creationId xmlns:p14="http://schemas.microsoft.com/office/powerpoint/2010/main" val="2420360960"/>
      </p:ext>
    </p:extLst>
  </p:cSld>
  <p:clrMapOvr>
    <a:masterClrMapping/>
  </p:clrMapOvr>
  <p:transition advClick="0" advTm="5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#12: </a:t>
            </a:r>
          </a:p>
          <a:p>
            <a:pPr marL="228600" indent="0">
              <a:buNone/>
            </a:pPr>
            <a:r>
              <a:rPr lang="en-US" sz="2800" dirty="0" smtClean="0">
                <a:latin typeface="Arial Black" pitchFamily="34" charset="0"/>
              </a:rPr>
              <a:t>Females have two of what chromosome which males generally only have one of?</a:t>
            </a:r>
          </a:p>
          <a:p>
            <a:pPr marL="228600" indent="0">
              <a:buNone/>
            </a:pPr>
            <a:endParaRPr lang="en-US" sz="2800" dirty="0" smtClean="0">
              <a:latin typeface="Arial Black" pitchFamily="34" charset="0"/>
            </a:endParaRPr>
          </a:p>
          <a:p>
            <a:pPr marL="228600" indent="0">
              <a:buNone/>
            </a:pPr>
            <a:endParaRPr lang="en-US" sz="28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
        <p:nvSpPr>
          <p:cNvPr id="9687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991600" cy="4571999"/>
          </a:xfrm>
        </p:spPr>
        <p:txBody>
          <a:bodyPr numCol="1">
            <a:normAutofit/>
          </a:bodyPr>
          <a:lstStyle/>
          <a:p>
            <a:pPr marL="228600" indent="0">
              <a:buNone/>
            </a:pPr>
            <a:r>
              <a:rPr lang="en-US" sz="2800" dirty="0" smtClean="0">
                <a:latin typeface="Arial Black" pitchFamily="34" charset="0"/>
              </a:rPr>
              <a:t>Question #2: </a:t>
            </a:r>
          </a:p>
          <a:p>
            <a:pPr marL="228600" indent="0">
              <a:buNone/>
            </a:pPr>
            <a:r>
              <a:rPr lang="en-US" sz="2800" dirty="0">
                <a:latin typeface="Arial Black" pitchFamily="34" charset="0"/>
              </a:rPr>
              <a:t>The group of popularly elected executive offices in North Carolina is known as </a:t>
            </a:r>
            <a:r>
              <a:rPr lang="en-US" sz="2800" dirty="0" smtClean="0">
                <a:latin typeface="Arial Black" pitchFamily="34" charset="0"/>
              </a:rPr>
              <a:t>the Council of what</a:t>
            </a:r>
            <a:r>
              <a:rPr lang="en-US" sz="2800" dirty="0">
                <a:latin typeface="Arial Black" pitchFamily="34" charset="0"/>
              </a:rPr>
              <a:t>? This group of ten leaders has regular meetings and is chaired by the Governor.</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11: NC Government</a:t>
            </a:r>
            <a:endParaRPr lang="en-US" sz="3600" dirty="0"/>
          </a:p>
        </p:txBody>
      </p:sp>
    </p:spTree>
    <p:extLst>
      <p:ext uri="{BB962C8B-B14F-4D97-AF65-F5344CB8AC3E}">
        <p14:creationId xmlns:p14="http://schemas.microsoft.com/office/powerpoint/2010/main" val="1416208793"/>
      </p:ext>
    </p:extLst>
  </p:cSld>
  <p:clrMapOvr>
    <a:masterClrMapping/>
  </p:clrMapOvr>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991600" cy="4571999"/>
          </a:xfrm>
        </p:spPr>
        <p:txBody>
          <a:bodyPr numCol="1">
            <a:normAutofit/>
          </a:bodyPr>
          <a:lstStyle/>
          <a:p>
            <a:pPr marL="228600" indent="0">
              <a:buNone/>
            </a:pPr>
            <a:r>
              <a:rPr lang="en-US" sz="2800" dirty="0" smtClean="0">
                <a:latin typeface="Arial Black" pitchFamily="34" charset="0"/>
              </a:rPr>
              <a:t>Question #2: </a:t>
            </a:r>
          </a:p>
          <a:p>
            <a:pPr marL="228600" indent="0">
              <a:buNone/>
            </a:pPr>
            <a:r>
              <a:rPr lang="en-US" sz="2800" dirty="0">
                <a:latin typeface="Arial Black" pitchFamily="34" charset="0"/>
              </a:rPr>
              <a:t>The group of popularly elected executive offices in North Carolina is known as </a:t>
            </a:r>
            <a:r>
              <a:rPr lang="en-US" sz="2800" dirty="0" smtClean="0">
                <a:latin typeface="Arial Black" pitchFamily="34" charset="0"/>
              </a:rPr>
              <a:t>the Council of what</a:t>
            </a:r>
            <a:r>
              <a:rPr lang="en-US" sz="2800" dirty="0">
                <a:latin typeface="Arial Black" pitchFamily="34" charset="0"/>
              </a:rPr>
              <a:t>? This group of ten leaders has regular meetings and is chaired by the Governor.</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11: NC Government</a:t>
            </a:r>
            <a:endParaRPr lang="en-US" sz="3600" dirty="0"/>
          </a:p>
        </p:txBody>
      </p:sp>
    </p:spTree>
    <p:extLst>
      <p:ext uri="{BB962C8B-B14F-4D97-AF65-F5344CB8AC3E}">
        <p14:creationId xmlns:p14="http://schemas.microsoft.com/office/powerpoint/2010/main" val="3682221114"/>
      </p:ext>
    </p:extLst>
  </p:cSld>
  <p:clrMapOvr>
    <a:masterClrMapping/>
  </p:clrMapOvr>
  <p:transition advClick="0" advTm="5000"/>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4476750" cy="4571999"/>
          </a:xfrm>
        </p:spPr>
        <p:txBody>
          <a:bodyPr numCol="1">
            <a:normAutofit/>
          </a:bodyPr>
          <a:lstStyle/>
          <a:p>
            <a:pPr marL="228600" indent="0">
              <a:buNone/>
            </a:pPr>
            <a:r>
              <a:rPr lang="en-US" sz="2800" dirty="0" smtClean="0">
                <a:latin typeface="Arial Black" pitchFamily="34" charset="0"/>
              </a:rPr>
              <a:t>Question #3: </a:t>
            </a:r>
          </a:p>
          <a:p>
            <a:pPr marL="228600" indent="0">
              <a:buNone/>
            </a:pPr>
            <a:r>
              <a:rPr lang="en-US" sz="2800" dirty="0" smtClean="0">
                <a:latin typeface="Arial Black" pitchFamily="34" charset="0"/>
              </a:rPr>
              <a:t>Who </a:t>
            </a:r>
            <a:r>
              <a:rPr lang="en-US" sz="2800" dirty="0">
                <a:latin typeface="Arial Black" pitchFamily="34" charset="0"/>
              </a:rPr>
              <a:t>is the Commissioner of Labor, the first NC woman ever elected to this position. She was first elected in 2000.</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11: NC Government</a:t>
            </a:r>
            <a:endParaRPr lang="en-US" sz="3600" dirty="0"/>
          </a:p>
        </p:txBody>
      </p:sp>
      <p:sp>
        <p:nvSpPr>
          <p:cNvPr id="9" name="TextBox 8"/>
          <p:cNvSpPr txBox="1"/>
          <p:nvPr/>
        </p:nvSpPr>
        <p:spPr>
          <a:xfrm>
            <a:off x="7848600" y="5562600"/>
            <a:ext cx="1143000" cy="492443"/>
          </a:xfrm>
          <a:prstGeom prst="rect">
            <a:avLst/>
          </a:prstGeom>
          <a:noFill/>
        </p:spPr>
        <p:txBody>
          <a:bodyPr wrap="square" rtlCol="0">
            <a:spAutoFit/>
          </a:bodyPr>
          <a:lstStyle/>
          <a:p>
            <a:r>
              <a:rPr lang="en-US" sz="2600" dirty="0" smtClean="0">
                <a:latin typeface="Arial Black" pitchFamily="34" charset="0"/>
              </a:rPr>
              <a:t>5s</a:t>
            </a:r>
            <a:endParaRPr lang="en-US" sz="2600" dirty="0">
              <a:latin typeface="Arial Black" pitchFamily="34" charset="0"/>
            </a:endParaRPr>
          </a:p>
        </p:txBody>
      </p:sp>
      <p:pic>
        <p:nvPicPr>
          <p:cNvPr id="10" name="Picture 9" descr="http://www.nclabor.com/news/Logos/Comm_Berry.jpg"/>
          <p:cNvPicPr/>
          <p:nvPr/>
        </p:nvPicPr>
        <p:blipFill>
          <a:blip r:embed="rId4">
            <a:extLst>
              <a:ext uri="{28A0092B-C50C-407E-A947-70E740481C1C}">
                <a14:useLocalDpi xmlns:a14="http://schemas.microsoft.com/office/drawing/2010/main" val="0"/>
              </a:ext>
            </a:extLst>
          </a:blip>
          <a:srcRect/>
          <a:stretch>
            <a:fillRect/>
          </a:stretch>
        </p:blipFill>
        <p:spPr bwMode="auto">
          <a:xfrm>
            <a:off x="4476750" y="1608455"/>
            <a:ext cx="4343400" cy="4294188"/>
          </a:xfrm>
          <a:prstGeom prst="rect">
            <a:avLst/>
          </a:prstGeom>
          <a:noFill/>
          <a:ln>
            <a:noFill/>
          </a:ln>
        </p:spPr>
      </p:pic>
    </p:spTree>
    <p:extLst>
      <p:ext uri="{BB962C8B-B14F-4D97-AF65-F5344CB8AC3E}">
        <p14:creationId xmlns:p14="http://schemas.microsoft.com/office/powerpoint/2010/main" val="3233156519"/>
      </p:ext>
    </p:extLst>
  </p:cSld>
  <p:clrMapOvr>
    <a:masterClrMapping/>
  </p:clrMapOvr>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4476750" cy="4571999"/>
          </a:xfrm>
        </p:spPr>
        <p:txBody>
          <a:bodyPr numCol="1">
            <a:normAutofit/>
          </a:bodyPr>
          <a:lstStyle/>
          <a:p>
            <a:pPr marL="228600" indent="0">
              <a:buNone/>
            </a:pPr>
            <a:r>
              <a:rPr lang="en-US" sz="2800" dirty="0" smtClean="0">
                <a:latin typeface="Arial Black" pitchFamily="34" charset="0"/>
              </a:rPr>
              <a:t>Question #3: </a:t>
            </a:r>
          </a:p>
          <a:p>
            <a:pPr marL="228600" indent="0">
              <a:buNone/>
            </a:pPr>
            <a:r>
              <a:rPr lang="en-US" sz="2800" dirty="0" smtClean="0">
                <a:latin typeface="Arial Black" pitchFamily="34" charset="0"/>
              </a:rPr>
              <a:t>Who </a:t>
            </a:r>
            <a:r>
              <a:rPr lang="en-US" sz="2800" dirty="0">
                <a:latin typeface="Arial Black" pitchFamily="34" charset="0"/>
              </a:rPr>
              <a:t>is the Commissioner of Labor, the first NC woman ever elected to this position. She was first elected in 2000.</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11: NC Government</a:t>
            </a:r>
            <a:endParaRPr lang="en-US" sz="3600" dirty="0"/>
          </a:p>
        </p:txBody>
      </p:sp>
      <p:sp>
        <p:nvSpPr>
          <p:cNvPr id="9" name="TextBox 8"/>
          <p:cNvSpPr txBox="1"/>
          <p:nvPr/>
        </p:nvSpPr>
        <p:spPr>
          <a:xfrm>
            <a:off x="7848600" y="5562600"/>
            <a:ext cx="1143000" cy="492443"/>
          </a:xfrm>
          <a:prstGeom prst="rect">
            <a:avLst/>
          </a:prstGeom>
          <a:noFill/>
        </p:spPr>
        <p:txBody>
          <a:bodyPr wrap="square" rtlCol="0">
            <a:spAutoFit/>
          </a:bodyPr>
          <a:lstStyle/>
          <a:p>
            <a:r>
              <a:rPr lang="en-US" sz="2600" dirty="0" smtClean="0">
                <a:latin typeface="Arial Black" pitchFamily="34" charset="0"/>
              </a:rPr>
              <a:t>5s</a:t>
            </a:r>
            <a:endParaRPr lang="en-US" sz="2600" dirty="0">
              <a:latin typeface="Arial Black" pitchFamily="34" charset="0"/>
            </a:endParaRPr>
          </a:p>
        </p:txBody>
      </p:sp>
      <p:pic>
        <p:nvPicPr>
          <p:cNvPr id="10" name="Picture 9" descr="http://www.nclabor.com/news/Logos/Comm_Berry.jpg"/>
          <p:cNvPicPr/>
          <p:nvPr/>
        </p:nvPicPr>
        <p:blipFill>
          <a:blip r:embed="rId4">
            <a:extLst>
              <a:ext uri="{28A0092B-C50C-407E-A947-70E740481C1C}">
                <a14:useLocalDpi xmlns:a14="http://schemas.microsoft.com/office/drawing/2010/main" val="0"/>
              </a:ext>
            </a:extLst>
          </a:blip>
          <a:srcRect/>
          <a:stretch>
            <a:fillRect/>
          </a:stretch>
        </p:blipFill>
        <p:spPr bwMode="auto">
          <a:xfrm>
            <a:off x="4476750" y="1608455"/>
            <a:ext cx="4343400" cy="4294188"/>
          </a:xfrm>
          <a:prstGeom prst="rect">
            <a:avLst/>
          </a:prstGeom>
          <a:noFill/>
          <a:ln>
            <a:noFill/>
          </a:ln>
        </p:spPr>
      </p:pic>
    </p:spTree>
    <p:extLst>
      <p:ext uri="{BB962C8B-B14F-4D97-AF65-F5344CB8AC3E}">
        <p14:creationId xmlns:p14="http://schemas.microsoft.com/office/powerpoint/2010/main" val="997735656"/>
      </p:ext>
    </p:extLst>
  </p:cSld>
  <p:clrMapOvr>
    <a:masterClrMapping/>
  </p:clrMapOvr>
  <p:transition advClick="0" advTm="5000"/>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839200" cy="4571999"/>
          </a:xfrm>
        </p:spPr>
        <p:txBody>
          <a:bodyPr numCol="1">
            <a:normAutofit/>
          </a:bodyPr>
          <a:lstStyle/>
          <a:p>
            <a:pPr marL="228600" indent="0">
              <a:buNone/>
            </a:pPr>
            <a:r>
              <a:rPr lang="en-US" sz="2800" dirty="0" smtClean="0">
                <a:latin typeface="Arial Black" pitchFamily="34" charset="0"/>
              </a:rPr>
              <a:t>Question #4: </a:t>
            </a:r>
          </a:p>
          <a:p>
            <a:pPr marL="228600" indent="0">
              <a:buNone/>
            </a:pPr>
            <a:r>
              <a:rPr lang="en-US" sz="2800" dirty="0">
                <a:latin typeface="Arial Black" pitchFamily="34" charset="0"/>
              </a:rPr>
              <a:t>North Carolina </a:t>
            </a:r>
            <a:r>
              <a:rPr lang="en-US" sz="2800" dirty="0" smtClean="0">
                <a:latin typeface="Arial Black" pitchFamily="34" charset="0"/>
              </a:rPr>
              <a:t>state senators </a:t>
            </a:r>
            <a:r>
              <a:rPr lang="en-US" sz="2800" dirty="0">
                <a:latin typeface="Arial Black" pitchFamily="34" charset="0"/>
              </a:rPr>
              <a:t>and representatives serve terms of what length?</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11: NC Government</a:t>
            </a:r>
            <a:endParaRPr lang="en-US" sz="3600" dirty="0"/>
          </a:p>
        </p:txBody>
      </p:sp>
    </p:spTree>
    <p:extLst>
      <p:ext uri="{BB962C8B-B14F-4D97-AF65-F5344CB8AC3E}">
        <p14:creationId xmlns:p14="http://schemas.microsoft.com/office/powerpoint/2010/main" val="3379985868"/>
      </p:ext>
    </p:extLst>
  </p:cSld>
  <p:clrMapOvr>
    <a:masterClrMapping/>
  </p:clrMapOvr>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839200" cy="4571999"/>
          </a:xfrm>
        </p:spPr>
        <p:txBody>
          <a:bodyPr numCol="1">
            <a:normAutofit/>
          </a:bodyPr>
          <a:lstStyle/>
          <a:p>
            <a:pPr marL="228600" indent="0">
              <a:buNone/>
            </a:pPr>
            <a:r>
              <a:rPr lang="en-US" sz="2800" dirty="0" smtClean="0">
                <a:latin typeface="Arial Black" pitchFamily="34" charset="0"/>
              </a:rPr>
              <a:t>Question #4: </a:t>
            </a:r>
          </a:p>
          <a:p>
            <a:pPr marL="228600" indent="0">
              <a:buNone/>
            </a:pPr>
            <a:r>
              <a:rPr lang="en-US" sz="2800" dirty="0">
                <a:latin typeface="Arial Black" pitchFamily="34" charset="0"/>
              </a:rPr>
              <a:t>North Carolina </a:t>
            </a:r>
            <a:r>
              <a:rPr lang="en-US" sz="2800" dirty="0" smtClean="0">
                <a:latin typeface="Arial Black" pitchFamily="34" charset="0"/>
              </a:rPr>
              <a:t>state senators </a:t>
            </a:r>
            <a:r>
              <a:rPr lang="en-US" sz="2800" dirty="0">
                <a:latin typeface="Arial Black" pitchFamily="34" charset="0"/>
              </a:rPr>
              <a:t>and representatives serve terms of what length?</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11: NC Government</a:t>
            </a:r>
            <a:endParaRPr lang="en-US" sz="3600" dirty="0"/>
          </a:p>
        </p:txBody>
      </p:sp>
    </p:spTree>
    <p:extLst>
      <p:ext uri="{BB962C8B-B14F-4D97-AF65-F5344CB8AC3E}">
        <p14:creationId xmlns:p14="http://schemas.microsoft.com/office/powerpoint/2010/main" val="971745372"/>
      </p:ext>
    </p:extLst>
  </p:cSld>
  <p:clrMapOvr>
    <a:masterClrMapping/>
  </p:clrMapOvr>
  <p:transition advClick="0" advTm="5000"/>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839200" cy="4571999"/>
          </a:xfrm>
        </p:spPr>
        <p:txBody>
          <a:bodyPr numCol="1">
            <a:normAutofit/>
          </a:bodyPr>
          <a:lstStyle/>
          <a:p>
            <a:pPr marL="228600" indent="0">
              <a:buNone/>
            </a:pPr>
            <a:r>
              <a:rPr lang="en-US" sz="2800" dirty="0" smtClean="0">
                <a:latin typeface="Arial Black" pitchFamily="34" charset="0"/>
              </a:rPr>
              <a:t>Question #5: </a:t>
            </a:r>
          </a:p>
          <a:p>
            <a:pPr marL="228600" indent="0">
              <a:buNone/>
            </a:pPr>
            <a:r>
              <a:rPr lang="en-US" sz="2800" dirty="0">
                <a:latin typeface="Arial Black" pitchFamily="34" charset="0"/>
              </a:rPr>
              <a:t>What elected official presides over the NC Senate but only votes in case of a tie?</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11: NC Government</a:t>
            </a:r>
            <a:endParaRPr lang="en-US" sz="3600" dirty="0"/>
          </a:p>
        </p:txBody>
      </p:sp>
    </p:spTree>
    <p:extLst>
      <p:ext uri="{BB962C8B-B14F-4D97-AF65-F5344CB8AC3E}">
        <p14:creationId xmlns:p14="http://schemas.microsoft.com/office/powerpoint/2010/main" val="985665503"/>
      </p:ext>
    </p:extLst>
  </p:cSld>
  <p:clrMapOvr>
    <a:masterClrMapping/>
  </p:clrMapOvr>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839200" cy="4571999"/>
          </a:xfrm>
        </p:spPr>
        <p:txBody>
          <a:bodyPr numCol="1">
            <a:normAutofit/>
          </a:bodyPr>
          <a:lstStyle/>
          <a:p>
            <a:pPr marL="228600" indent="0">
              <a:buNone/>
            </a:pPr>
            <a:r>
              <a:rPr lang="en-US" sz="2800" dirty="0" smtClean="0">
                <a:latin typeface="Arial Black" pitchFamily="34" charset="0"/>
              </a:rPr>
              <a:t>Question #5: </a:t>
            </a:r>
          </a:p>
          <a:p>
            <a:pPr marL="228600" indent="0">
              <a:buNone/>
            </a:pPr>
            <a:r>
              <a:rPr lang="en-US" sz="2800" dirty="0">
                <a:latin typeface="Arial Black" pitchFamily="34" charset="0"/>
              </a:rPr>
              <a:t>What elected official presides over the NC Senate but only votes in case of a tie?</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11: NC Government</a:t>
            </a:r>
            <a:endParaRPr lang="en-US" sz="3600" dirty="0"/>
          </a:p>
        </p:txBody>
      </p:sp>
    </p:spTree>
    <p:extLst>
      <p:ext uri="{BB962C8B-B14F-4D97-AF65-F5344CB8AC3E}">
        <p14:creationId xmlns:p14="http://schemas.microsoft.com/office/powerpoint/2010/main" val="2247659030"/>
      </p:ext>
    </p:extLst>
  </p:cSld>
  <p:clrMapOvr>
    <a:masterClrMapping/>
  </p:clrMapOvr>
  <p:transition advClick="0" advTm="5000"/>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5410200" cy="5210390"/>
          </a:xfrm>
        </p:spPr>
        <p:txBody>
          <a:bodyPr numCol="1">
            <a:normAutofit/>
          </a:bodyPr>
          <a:lstStyle/>
          <a:p>
            <a:pPr marL="228600" indent="0">
              <a:buNone/>
            </a:pPr>
            <a:r>
              <a:rPr lang="en-US" sz="2800" dirty="0" smtClean="0">
                <a:latin typeface="Arial Black" pitchFamily="34" charset="0"/>
              </a:rPr>
              <a:t>Question #6: </a:t>
            </a:r>
          </a:p>
          <a:p>
            <a:pPr marL="228600" indent="0">
              <a:buNone/>
            </a:pPr>
            <a:r>
              <a:rPr lang="en-US" sz="2800" dirty="0">
                <a:latin typeface="Arial Black" pitchFamily="34" charset="0"/>
              </a:rPr>
              <a:t>While officially non-partisan, elections to this state body have become decidedly partisan with millions of out-of-state dollars flowing into races. </a:t>
            </a:r>
            <a:r>
              <a:rPr lang="en-US" sz="2800" dirty="0" smtClean="0">
                <a:latin typeface="Arial Black" pitchFamily="34" charset="0"/>
              </a:rPr>
              <a:t>Sam Ervin IV </a:t>
            </a:r>
            <a:r>
              <a:rPr lang="en-US" sz="2800" dirty="0">
                <a:latin typeface="Arial Black" pitchFamily="34" charset="0"/>
              </a:rPr>
              <a:t>was recently elected to serve in what body?</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11: NC Government</a:t>
            </a:r>
            <a:endParaRPr lang="en-US" sz="3600" dirty="0"/>
          </a:p>
        </p:txBody>
      </p:sp>
      <p:pic>
        <p:nvPicPr>
          <p:cNvPr id="4" name="Picture 2" descr="http://news.law.wfu.edu/files/2014/09/SAM-IRVIN-IV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450" y="1463992"/>
            <a:ext cx="333375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723352"/>
      </p:ext>
    </p:extLst>
  </p:cSld>
  <p:clrMapOvr>
    <a:masterClrMapping/>
  </p:clrMapOvr>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5410200" cy="5210390"/>
          </a:xfrm>
        </p:spPr>
        <p:txBody>
          <a:bodyPr numCol="1">
            <a:normAutofit/>
          </a:bodyPr>
          <a:lstStyle/>
          <a:p>
            <a:pPr marL="228600" indent="0">
              <a:buNone/>
            </a:pPr>
            <a:r>
              <a:rPr lang="en-US" sz="2800" dirty="0" smtClean="0">
                <a:latin typeface="Arial Black" pitchFamily="34" charset="0"/>
              </a:rPr>
              <a:t>Question #6: </a:t>
            </a:r>
          </a:p>
          <a:p>
            <a:pPr marL="228600" indent="0">
              <a:buNone/>
            </a:pPr>
            <a:r>
              <a:rPr lang="en-US" sz="2800" dirty="0">
                <a:latin typeface="Arial Black" pitchFamily="34" charset="0"/>
              </a:rPr>
              <a:t>While officially non-partisan, elections to this state body have become decidedly partisan with millions of out-of-state dollars flowing into races. </a:t>
            </a:r>
            <a:r>
              <a:rPr lang="en-US" sz="2800" dirty="0" smtClean="0">
                <a:latin typeface="Arial Black" pitchFamily="34" charset="0"/>
              </a:rPr>
              <a:t>Sam Ervin IV </a:t>
            </a:r>
            <a:r>
              <a:rPr lang="en-US" sz="2800" dirty="0">
                <a:latin typeface="Arial Black" pitchFamily="34" charset="0"/>
              </a:rPr>
              <a:t>was recently elected to serve in what body?</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11: NC Government</a:t>
            </a:r>
            <a:endParaRPr lang="en-US" sz="3600" dirty="0"/>
          </a:p>
        </p:txBody>
      </p:sp>
      <p:pic>
        <p:nvPicPr>
          <p:cNvPr id="4" name="Picture 2" descr="http://news.law.wfu.edu/files/2014/09/SAM-IRVIN-IV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450" y="1463992"/>
            <a:ext cx="333375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034538"/>
      </p:ext>
    </p:extLst>
  </p:cSld>
  <p:clrMapOvr>
    <a:masterClrMapping/>
  </p:clrMapOvr>
  <p:transition advClick="0" advTm="5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#12: </a:t>
            </a:r>
          </a:p>
          <a:p>
            <a:pPr marL="228600" indent="0">
              <a:buNone/>
            </a:pPr>
            <a:r>
              <a:rPr lang="en-US" sz="2800" dirty="0" smtClean="0">
                <a:latin typeface="Arial Black" pitchFamily="34" charset="0"/>
              </a:rPr>
              <a:t>Females have two of what chromosome which males generally only have one of?</a:t>
            </a:r>
          </a:p>
          <a:p>
            <a:pPr marL="228600" indent="0">
              <a:buNone/>
            </a:pPr>
            <a:endParaRPr lang="en-US" sz="2800" dirty="0" smtClean="0">
              <a:latin typeface="Arial Black" pitchFamily="34" charset="0"/>
            </a:endParaRPr>
          </a:p>
          <a:p>
            <a:pPr marL="228600" indent="0">
              <a:buNone/>
            </a:pPr>
            <a:endParaRPr lang="en-US" sz="28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
        <p:nvSpPr>
          <p:cNvPr id="9687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advClick="0" advTm="5000"/>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839200" cy="5210390"/>
          </a:xfrm>
        </p:spPr>
        <p:txBody>
          <a:bodyPr numCol="1">
            <a:normAutofit/>
          </a:bodyPr>
          <a:lstStyle/>
          <a:p>
            <a:pPr marL="228600" indent="0">
              <a:buNone/>
            </a:pPr>
            <a:r>
              <a:rPr lang="en-US" sz="2800" dirty="0" smtClean="0">
                <a:latin typeface="Arial Black" pitchFamily="34" charset="0"/>
              </a:rPr>
              <a:t>Question #7: </a:t>
            </a:r>
          </a:p>
          <a:p>
            <a:pPr marL="228600" indent="0">
              <a:buNone/>
            </a:pPr>
            <a:r>
              <a:rPr lang="en-US" sz="2800" dirty="0">
                <a:latin typeface="Arial Black" pitchFamily="34" charset="0"/>
              </a:rPr>
              <a:t>What state agency was moved in August 2014 from the Department of Justice under the control of the Attorney General to the Department of Public Safety under </a:t>
            </a:r>
            <a:r>
              <a:rPr lang="en-US" sz="2800" dirty="0" smtClean="0">
                <a:latin typeface="Arial Black" pitchFamily="34" charset="0"/>
              </a:rPr>
              <a:t>Governor </a:t>
            </a:r>
            <a:r>
              <a:rPr lang="en-US" sz="2800" dirty="0" err="1">
                <a:latin typeface="Arial Black" pitchFamily="34" charset="0"/>
              </a:rPr>
              <a:t>McCrory</a:t>
            </a:r>
            <a:r>
              <a:rPr lang="en-US" sz="2800" dirty="0">
                <a:latin typeface="Arial Black" pitchFamily="34" charset="0"/>
              </a:rPr>
              <a:t>? </a:t>
            </a:r>
            <a:r>
              <a:rPr lang="en-US" sz="2800" dirty="0" smtClean="0">
                <a:latin typeface="Arial Black" pitchFamily="34" charset="0"/>
              </a:rPr>
              <a:t>They assist local law enforcement with criminal investigations.</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11: NC Government</a:t>
            </a:r>
            <a:endParaRPr lang="en-US" sz="3600" dirty="0"/>
          </a:p>
        </p:txBody>
      </p:sp>
    </p:spTree>
    <p:extLst>
      <p:ext uri="{BB962C8B-B14F-4D97-AF65-F5344CB8AC3E}">
        <p14:creationId xmlns:p14="http://schemas.microsoft.com/office/powerpoint/2010/main" val="19599108"/>
      </p:ext>
    </p:extLst>
  </p:cSld>
  <p:clrMapOvr>
    <a:masterClrMapping/>
  </p:clrMapOvr>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839200" cy="5210390"/>
          </a:xfrm>
        </p:spPr>
        <p:txBody>
          <a:bodyPr numCol="1">
            <a:normAutofit/>
          </a:bodyPr>
          <a:lstStyle/>
          <a:p>
            <a:pPr marL="228600" indent="0">
              <a:buNone/>
            </a:pPr>
            <a:r>
              <a:rPr lang="en-US" sz="2800" dirty="0" smtClean="0">
                <a:latin typeface="Arial Black" pitchFamily="34" charset="0"/>
              </a:rPr>
              <a:t>Question #7: </a:t>
            </a:r>
          </a:p>
          <a:p>
            <a:pPr marL="228600" indent="0">
              <a:buNone/>
            </a:pPr>
            <a:r>
              <a:rPr lang="en-US" sz="2800" dirty="0">
                <a:latin typeface="Arial Black" pitchFamily="34" charset="0"/>
              </a:rPr>
              <a:t>What state agency was moved in August 2014 from the Department of Justice under the control of the Attorney General to the Department of Public Safety under </a:t>
            </a:r>
            <a:r>
              <a:rPr lang="en-US" sz="2800" dirty="0" smtClean="0">
                <a:latin typeface="Arial Black" pitchFamily="34" charset="0"/>
              </a:rPr>
              <a:t>Governor </a:t>
            </a:r>
            <a:r>
              <a:rPr lang="en-US" sz="2800" dirty="0" err="1">
                <a:latin typeface="Arial Black" pitchFamily="34" charset="0"/>
              </a:rPr>
              <a:t>McCrory</a:t>
            </a:r>
            <a:r>
              <a:rPr lang="en-US" sz="2800" dirty="0">
                <a:latin typeface="Arial Black" pitchFamily="34" charset="0"/>
              </a:rPr>
              <a:t>? </a:t>
            </a:r>
            <a:r>
              <a:rPr lang="en-US" sz="2800" dirty="0" smtClean="0">
                <a:latin typeface="Arial Black" pitchFamily="34" charset="0"/>
              </a:rPr>
              <a:t>They assist local law enforcement with criminal investigations.</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11: NC Government</a:t>
            </a:r>
            <a:endParaRPr lang="en-US" sz="3600" dirty="0"/>
          </a:p>
        </p:txBody>
      </p:sp>
    </p:spTree>
    <p:extLst>
      <p:ext uri="{BB962C8B-B14F-4D97-AF65-F5344CB8AC3E}">
        <p14:creationId xmlns:p14="http://schemas.microsoft.com/office/powerpoint/2010/main" val="4066945962"/>
      </p:ext>
    </p:extLst>
  </p:cSld>
  <p:clrMapOvr>
    <a:masterClrMapping/>
  </p:clrMapOvr>
  <p:transition advClick="0" advTm="5000"/>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839200" cy="5210390"/>
          </a:xfrm>
        </p:spPr>
        <p:txBody>
          <a:bodyPr numCol="1">
            <a:normAutofit/>
          </a:bodyPr>
          <a:lstStyle/>
          <a:p>
            <a:pPr marL="228600" indent="0">
              <a:buNone/>
            </a:pPr>
            <a:r>
              <a:rPr lang="en-US" sz="2800" dirty="0" smtClean="0">
                <a:latin typeface="Arial Black" pitchFamily="34" charset="0"/>
              </a:rPr>
              <a:t>Question #8: </a:t>
            </a:r>
          </a:p>
          <a:p>
            <a:pPr marL="228600" indent="0">
              <a:buNone/>
            </a:pPr>
            <a:r>
              <a:rPr lang="en-US" sz="2800" dirty="0">
                <a:latin typeface="Arial Black" pitchFamily="34" charset="0"/>
              </a:rPr>
              <a:t>The NC Legislature recently changed the law allowing them to hire private attorneys to defend state laws. What </a:t>
            </a:r>
            <a:r>
              <a:rPr lang="en-US" sz="2800" dirty="0" smtClean="0">
                <a:latin typeface="Arial Black" pitchFamily="34" charset="0"/>
              </a:rPr>
              <a:t>state-level position </a:t>
            </a:r>
            <a:r>
              <a:rPr lang="en-US" sz="2800" dirty="0">
                <a:latin typeface="Arial Black" pitchFamily="34" charset="0"/>
              </a:rPr>
              <a:t>is elected to defend state laws, agencies, and commissions?</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11: NC Government</a:t>
            </a:r>
            <a:endParaRPr lang="en-US" sz="3600" dirty="0"/>
          </a:p>
        </p:txBody>
      </p:sp>
    </p:spTree>
    <p:extLst>
      <p:ext uri="{BB962C8B-B14F-4D97-AF65-F5344CB8AC3E}">
        <p14:creationId xmlns:p14="http://schemas.microsoft.com/office/powerpoint/2010/main" val="2899797534"/>
      </p:ext>
    </p:extLst>
  </p:cSld>
  <p:clrMapOvr>
    <a:masterClrMapping/>
  </p:clrMapOvr>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839200" cy="5210390"/>
          </a:xfrm>
        </p:spPr>
        <p:txBody>
          <a:bodyPr numCol="1">
            <a:normAutofit/>
          </a:bodyPr>
          <a:lstStyle/>
          <a:p>
            <a:pPr marL="228600" indent="0">
              <a:buNone/>
            </a:pPr>
            <a:r>
              <a:rPr lang="en-US" sz="2800" dirty="0" smtClean="0">
                <a:latin typeface="Arial Black" pitchFamily="34" charset="0"/>
              </a:rPr>
              <a:t>Question #8: </a:t>
            </a:r>
          </a:p>
          <a:p>
            <a:pPr marL="228600" indent="0">
              <a:buNone/>
            </a:pPr>
            <a:r>
              <a:rPr lang="en-US" sz="2800" dirty="0">
                <a:latin typeface="Arial Black" pitchFamily="34" charset="0"/>
              </a:rPr>
              <a:t>The NC Legislature recently changed the law allowing them to hire private attorneys to defend state laws. What </a:t>
            </a:r>
            <a:r>
              <a:rPr lang="en-US" sz="2800" dirty="0" smtClean="0">
                <a:latin typeface="Arial Black" pitchFamily="34" charset="0"/>
              </a:rPr>
              <a:t>state-level position </a:t>
            </a:r>
            <a:r>
              <a:rPr lang="en-US" sz="2800" dirty="0">
                <a:latin typeface="Arial Black" pitchFamily="34" charset="0"/>
              </a:rPr>
              <a:t>is elected to defend state laws, agencies, and commissions?</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11: NC Government</a:t>
            </a:r>
            <a:endParaRPr lang="en-US" sz="3600" dirty="0"/>
          </a:p>
        </p:txBody>
      </p:sp>
    </p:spTree>
    <p:extLst>
      <p:ext uri="{BB962C8B-B14F-4D97-AF65-F5344CB8AC3E}">
        <p14:creationId xmlns:p14="http://schemas.microsoft.com/office/powerpoint/2010/main" val="200551090"/>
      </p:ext>
    </p:extLst>
  </p:cSld>
  <p:clrMapOvr>
    <a:masterClrMapping/>
  </p:clrMapOvr>
  <p:transition advClick="0" advTm="5000"/>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839200" cy="5210390"/>
          </a:xfrm>
        </p:spPr>
        <p:txBody>
          <a:bodyPr numCol="1">
            <a:normAutofit/>
          </a:bodyPr>
          <a:lstStyle/>
          <a:p>
            <a:pPr marL="228600" indent="0">
              <a:buNone/>
            </a:pPr>
            <a:r>
              <a:rPr lang="en-US" sz="2800" dirty="0" smtClean="0">
                <a:latin typeface="Arial Black" pitchFamily="34" charset="0"/>
              </a:rPr>
              <a:t>Question #9: </a:t>
            </a:r>
          </a:p>
          <a:p>
            <a:pPr marL="228600" indent="0">
              <a:buNone/>
            </a:pPr>
            <a:r>
              <a:rPr lang="en-US" sz="2800" dirty="0">
                <a:latin typeface="Arial Black" pitchFamily="34" charset="0"/>
              </a:rPr>
              <a:t>A PAC is a type of organization that pools campaign contributions in order to influence campaigns, candidates, or elections. PAC’s have been hugely influential in recent NC elections. PAC is an acronym for what?</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11: NC Government</a:t>
            </a:r>
            <a:endParaRPr lang="en-US" sz="3600" dirty="0"/>
          </a:p>
        </p:txBody>
      </p:sp>
    </p:spTree>
    <p:extLst>
      <p:ext uri="{BB962C8B-B14F-4D97-AF65-F5344CB8AC3E}">
        <p14:creationId xmlns:p14="http://schemas.microsoft.com/office/powerpoint/2010/main" val="3840485681"/>
      </p:ext>
    </p:extLst>
  </p:cSld>
  <p:clrMapOvr>
    <a:masterClrMapping/>
  </p:clrMapOvr>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839200" cy="5210390"/>
          </a:xfrm>
        </p:spPr>
        <p:txBody>
          <a:bodyPr numCol="1">
            <a:normAutofit/>
          </a:bodyPr>
          <a:lstStyle/>
          <a:p>
            <a:pPr marL="228600" indent="0">
              <a:buNone/>
            </a:pPr>
            <a:r>
              <a:rPr lang="en-US" sz="2800" dirty="0" smtClean="0">
                <a:latin typeface="Arial Black" pitchFamily="34" charset="0"/>
              </a:rPr>
              <a:t>Question #9: </a:t>
            </a:r>
          </a:p>
          <a:p>
            <a:pPr marL="228600" indent="0">
              <a:buNone/>
            </a:pPr>
            <a:r>
              <a:rPr lang="en-US" sz="2800" dirty="0">
                <a:latin typeface="Arial Black" pitchFamily="34" charset="0"/>
              </a:rPr>
              <a:t>A PAC is a type of organization that pools campaign contributions in order to influence campaigns, candidates, or elections. PAC’s have been hugely influential in recent NC elections. PAC is an acronym for what?</a:t>
            </a: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11: NC Government</a:t>
            </a:r>
            <a:endParaRPr lang="en-US" sz="3600" dirty="0"/>
          </a:p>
        </p:txBody>
      </p:sp>
    </p:spTree>
    <p:extLst>
      <p:ext uri="{BB962C8B-B14F-4D97-AF65-F5344CB8AC3E}">
        <p14:creationId xmlns:p14="http://schemas.microsoft.com/office/powerpoint/2010/main" val="1868481856"/>
      </p:ext>
    </p:extLst>
  </p:cSld>
  <p:clrMapOvr>
    <a:masterClrMapping/>
  </p:clrMapOvr>
  <p:transition advClick="0" advTm="5000"/>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839200" cy="5210390"/>
          </a:xfrm>
        </p:spPr>
        <p:txBody>
          <a:bodyPr numCol="1">
            <a:normAutofit/>
          </a:bodyPr>
          <a:lstStyle/>
          <a:p>
            <a:pPr marL="228600" indent="0">
              <a:buNone/>
            </a:pPr>
            <a:r>
              <a:rPr lang="en-US" sz="2800" dirty="0" smtClean="0">
                <a:latin typeface="Arial Black" pitchFamily="34" charset="0"/>
              </a:rPr>
              <a:t>Question #10: </a:t>
            </a:r>
          </a:p>
          <a:p>
            <a:pPr marL="228600" indent="0">
              <a:buNone/>
            </a:pPr>
            <a:r>
              <a:rPr lang="en-US" sz="2800" dirty="0" smtClean="0">
                <a:latin typeface="Arial Black" pitchFamily="34" charset="0"/>
              </a:rPr>
              <a:t>North Carolina’s US Senate race was the most expensive in the country. This race featured which two US Senate candidates from the major parties?</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11: NC Government</a:t>
            </a:r>
            <a:endParaRPr lang="en-US" sz="3600" dirty="0"/>
          </a:p>
        </p:txBody>
      </p:sp>
    </p:spTree>
    <p:extLst>
      <p:ext uri="{BB962C8B-B14F-4D97-AF65-F5344CB8AC3E}">
        <p14:creationId xmlns:p14="http://schemas.microsoft.com/office/powerpoint/2010/main" val="4286013979"/>
      </p:ext>
    </p:extLst>
  </p:cSld>
  <p:clrMapOvr>
    <a:masterClrMapping/>
  </p:clrMapOvr>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839200" cy="5210390"/>
          </a:xfrm>
        </p:spPr>
        <p:txBody>
          <a:bodyPr numCol="1">
            <a:normAutofit/>
          </a:bodyPr>
          <a:lstStyle/>
          <a:p>
            <a:pPr marL="228600" indent="0">
              <a:buNone/>
            </a:pPr>
            <a:r>
              <a:rPr lang="en-US" sz="2800" dirty="0" smtClean="0">
                <a:latin typeface="Arial Black" pitchFamily="34" charset="0"/>
              </a:rPr>
              <a:t>Question #10: </a:t>
            </a:r>
          </a:p>
          <a:p>
            <a:pPr marL="228600" indent="0">
              <a:buNone/>
            </a:pPr>
            <a:r>
              <a:rPr lang="en-US" sz="2800" dirty="0" smtClean="0">
                <a:latin typeface="Arial Black" pitchFamily="34" charset="0"/>
              </a:rPr>
              <a:t>North Carolina’s US Senate race was the most expensive in the country. This race featured which two US Senate candidates from the major parties?</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11: NC Government</a:t>
            </a:r>
            <a:endParaRPr lang="en-US" sz="3600" dirty="0"/>
          </a:p>
        </p:txBody>
      </p:sp>
    </p:spTree>
    <p:extLst>
      <p:ext uri="{BB962C8B-B14F-4D97-AF65-F5344CB8AC3E}">
        <p14:creationId xmlns:p14="http://schemas.microsoft.com/office/powerpoint/2010/main" val="1528374318"/>
      </p:ext>
    </p:extLst>
  </p:cSld>
  <p:clrMapOvr>
    <a:masterClrMapping/>
  </p:clrMapOvr>
  <p:transition advClick="0" advTm="5000"/>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839200" cy="5210390"/>
          </a:xfrm>
        </p:spPr>
        <p:txBody>
          <a:bodyPr numCol="1">
            <a:normAutofit/>
          </a:bodyPr>
          <a:lstStyle/>
          <a:p>
            <a:pPr marL="228600" indent="0">
              <a:buNone/>
            </a:pPr>
            <a:r>
              <a:rPr lang="en-US" sz="2800" dirty="0" smtClean="0">
                <a:latin typeface="Arial Black" pitchFamily="34" charset="0"/>
              </a:rPr>
              <a:t>Question #11: </a:t>
            </a:r>
          </a:p>
          <a:p>
            <a:pPr marL="228600" indent="0">
              <a:buNone/>
            </a:pPr>
            <a:r>
              <a:rPr lang="en-US" sz="2800" dirty="0" smtClean="0">
                <a:latin typeface="Arial Black" pitchFamily="34" charset="0"/>
              </a:rPr>
              <a:t>In the North Carolina General Assembly, which political party now enjoys a super-majority, allowing them to override any bill vetoed by Governor </a:t>
            </a:r>
            <a:r>
              <a:rPr lang="en-US" sz="2800" dirty="0" err="1" smtClean="0">
                <a:latin typeface="Arial Black" pitchFamily="34" charset="0"/>
              </a:rPr>
              <a:t>McCrory</a:t>
            </a:r>
            <a:r>
              <a:rPr lang="en-US" sz="2800" dirty="0" smtClean="0">
                <a:latin typeface="Arial Black" pitchFamily="34" charset="0"/>
              </a:rPr>
              <a:t>?</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11: NC Government</a:t>
            </a:r>
            <a:endParaRPr lang="en-US" sz="3600" dirty="0"/>
          </a:p>
        </p:txBody>
      </p:sp>
    </p:spTree>
    <p:extLst>
      <p:ext uri="{BB962C8B-B14F-4D97-AF65-F5344CB8AC3E}">
        <p14:creationId xmlns:p14="http://schemas.microsoft.com/office/powerpoint/2010/main" val="1883728553"/>
      </p:ext>
    </p:extLst>
  </p:cSld>
  <p:clrMapOvr>
    <a:masterClrMapping/>
  </p:clrMapOvr>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839200" cy="5210390"/>
          </a:xfrm>
        </p:spPr>
        <p:txBody>
          <a:bodyPr numCol="1">
            <a:normAutofit/>
          </a:bodyPr>
          <a:lstStyle/>
          <a:p>
            <a:pPr marL="228600" indent="0">
              <a:buNone/>
            </a:pPr>
            <a:r>
              <a:rPr lang="en-US" sz="2800" dirty="0" smtClean="0">
                <a:latin typeface="Arial Black" pitchFamily="34" charset="0"/>
              </a:rPr>
              <a:t>Question #11: </a:t>
            </a:r>
          </a:p>
          <a:p>
            <a:pPr marL="228600" indent="0">
              <a:buNone/>
            </a:pPr>
            <a:r>
              <a:rPr lang="en-US" sz="2800" dirty="0" smtClean="0">
                <a:latin typeface="Arial Black" pitchFamily="34" charset="0"/>
              </a:rPr>
              <a:t>In the North Carolina General Assembly, which political party now enjoys a super-majority, allowing them to override any bill vetoed by Governor </a:t>
            </a:r>
            <a:r>
              <a:rPr lang="en-US" sz="2800" dirty="0" err="1" smtClean="0">
                <a:latin typeface="Arial Black" pitchFamily="34" charset="0"/>
              </a:rPr>
              <a:t>McCrory</a:t>
            </a:r>
            <a:r>
              <a:rPr lang="en-US" sz="2800" dirty="0" smtClean="0">
                <a:latin typeface="Arial Black" pitchFamily="34" charset="0"/>
              </a:rPr>
              <a:t>?</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11: NC Government</a:t>
            </a:r>
            <a:endParaRPr lang="en-US" sz="3600" dirty="0"/>
          </a:p>
        </p:txBody>
      </p:sp>
    </p:spTree>
    <p:extLst>
      <p:ext uri="{BB962C8B-B14F-4D97-AF65-F5344CB8AC3E}">
        <p14:creationId xmlns:p14="http://schemas.microsoft.com/office/powerpoint/2010/main" val="3086481473"/>
      </p:ext>
    </p:extLst>
  </p:cSld>
  <p:clrMapOvr>
    <a:masterClrMapping/>
  </p:clrMapOvr>
  <p:transition advClick="0" advTm="5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Tree>
  </p:cSld>
  <p:clrMapOvr>
    <a:masterClrMapping/>
  </p:clrMapOvr>
  <p:transition advClick="0" advTm="60000"/>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839200" cy="5210390"/>
          </a:xfrm>
        </p:spPr>
        <p:txBody>
          <a:bodyPr numCol="1">
            <a:normAutofit/>
          </a:bodyPr>
          <a:lstStyle/>
          <a:p>
            <a:pPr marL="228600" indent="0">
              <a:buNone/>
            </a:pPr>
            <a:r>
              <a:rPr lang="en-US" sz="2800" dirty="0" smtClean="0">
                <a:latin typeface="Arial Black" pitchFamily="34" charset="0"/>
              </a:rPr>
              <a:t>Question #12: </a:t>
            </a:r>
          </a:p>
          <a:p>
            <a:pPr marL="228600" indent="0">
              <a:buNone/>
            </a:pPr>
            <a:r>
              <a:rPr lang="en-US" sz="2800" dirty="0" smtClean="0">
                <a:latin typeface="Arial Black" pitchFamily="34" charset="0"/>
              </a:rPr>
              <a:t>In the recent election North Carolina voters approved a change to the state constitution. This change allows defendants in felony cases to waive their right to what kind of trial and have their case decided by a judge?</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11: NC Government</a:t>
            </a:r>
            <a:endParaRPr lang="en-US" sz="3600" dirty="0"/>
          </a:p>
        </p:txBody>
      </p:sp>
    </p:spTree>
    <p:extLst>
      <p:ext uri="{BB962C8B-B14F-4D97-AF65-F5344CB8AC3E}">
        <p14:creationId xmlns:p14="http://schemas.microsoft.com/office/powerpoint/2010/main" val="1051012343"/>
      </p:ext>
    </p:extLst>
  </p:cSld>
  <p:clrMapOvr>
    <a:masterClrMapping/>
  </p:clrMapOvr>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839200" cy="5210390"/>
          </a:xfrm>
        </p:spPr>
        <p:txBody>
          <a:bodyPr numCol="1">
            <a:normAutofit/>
          </a:bodyPr>
          <a:lstStyle/>
          <a:p>
            <a:pPr marL="228600" indent="0">
              <a:buNone/>
            </a:pPr>
            <a:r>
              <a:rPr lang="en-US" sz="2800" dirty="0" smtClean="0">
                <a:latin typeface="Arial Black" pitchFamily="34" charset="0"/>
              </a:rPr>
              <a:t>Question #12: </a:t>
            </a:r>
          </a:p>
          <a:p>
            <a:pPr marL="228600" indent="0">
              <a:buNone/>
            </a:pPr>
            <a:r>
              <a:rPr lang="en-US" sz="2800" dirty="0" smtClean="0">
                <a:latin typeface="Arial Black" pitchFamily="34" charset="0"/>
              </a:rPr>
              <a:t>In the recent election North Carolina voters approved a change to the state constitution. This change allows defendants in felony cases to waive their right to what kind of trial and have their case decided by a judge?</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5s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a:solidFill>
                  <a:schemeClr val="bg1"/>
                </a:solidFill>
                <a:latin typeface="Arial Black" pitchFamily="34" charset="0"/>
              </a:rPr>
              <a:t>Round 11: NC Government</a:t>
            </a:r>
            <a:endParaRPr lang="en-US" sz="3600" dirty="0"/>
          </a:p>
        </p:txBody>
      </p:sp>
    </p:spTree>
    <p:extLst>
      <p:ext uri="{BB962C8B-B14F-4D97-AF65-F5344CB8AC3E}">
        <p14:creationId xmlns:p14="http://schemas.microsoft.com/office/powerpoint/2010/main" val="3170428065"/>
      </p:ext>
    </p:extLst>
  </p:cSld>
  <p:clrMapOvr>
    <a:masterClrMapping/>
  </p:clrMapOvr>
  <p:transition advClick="0" advTm="5000"/>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NC Government</a:t>
            </a:r>
            <a:endParaRPr lang="en-US" sz="3600" dirty="0"/>
          </a:p>
        </p:txBody>
      </p:sp>
    </p:spTree>
  </p:cSld>
  <p:clrMapOvr>
    <a:masterClrMapping/>
  </p:clrMapOvr>
  <p:transition advClick="0" advTm="60000"/>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2 Minutes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NC Government</a:t>
            </a:r>
            <a:endParaRPr lang="en-US" sz="3600" dirty="0"/>
          </a:p>
        </p:txBody>
      </p:sp>
    </p:spTree>
  </p:cSld>
  <p:clrMapOvr>
    <a:masterClrMapping/>
  </p:clrMapOvr>
  <p:transition advClick="0" advTm="60000"/>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 Minute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NC Government</a:t>
            </a:r>
            <a:endParaRPr lang="en-US" sz="3600" dirty="0"/>
          </a:p>
        </p:txBody>
      </p:sp>
    </p:spTree>
  </p:cSld>
  <p:clrMapOvr>
    <a:masterClrMapping/>
  </p:clrMapOvr>
  <p:transition advClick="0" advTm="48000"/>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12 Seconds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NC Government</a:t>
            </a:r>
            <a:endParaRPr lang="en-US" sz="3600" dirty="0"/>
          </a:p>
        </p:txBody>
      </p:sp>
    </p:spTree>
  </p:cSld>
  <p:clrMapOvr>
    <a:masterClrMapping/>
  </p:clrMapOvr>
  <p:transition advClick="0" advTm="12000"/>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TIME</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Pencils Down.</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Answer sheets will now be collected.</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NC Government</a:t>
            </a:r>
            <a:endParaRPr lang="en-US" sz="3600" dirty="0"/>
          </a:p>
        </p:txBody>
      </p:sp>
    </p:spTree>
  </p:cSld>
  <p:clrMapOvr>
    <a:masterClrMapping/>
  </p:clrMapOvr>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267200"/>
          </a:xfrm>
        </p:spPr>
        <p:txBody>
          <a:bodyPr numCol="1">
            <a:normAutofit fontScale="85000" lnSpcReduction="20000"/>
          </a:bodyPr>
          <a:lstStyle/>
          <a:p>
            <a:pPr marL="228600" indent="0">
              <a:buNone/>
            </a:pPr>
            <a:r>
              <a:rPr lang="en-US" sz="3000" dirty="0" smtClean="0">
                <a:latin typeface="Arial Black" pitchFamily="34" charset="0"/>
              </a:rPr>
              <a:t>Answers for Wildcard questions follow on next slide.</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Advance once all answer sheets have been collected.</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Group C Students may return to their team.</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Group D Students may be seated.</a:t>
            </a:r>
          </a:p>
          <a:p>
            <a:pPr marL="228600" indent="0">
              <a:buNone/>
            </a:pPr>
            <a:r>
              <a:rPr lang="en-US" sz="3000" dirty="0" smtClean="0">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NC Government</a:t>
            </a:r>
            <a:endParaRPr lang="en-US" sz="3600" dirty="0"/>
          </a:p>
        </p:txBody>
      </p:sp>
    </p:spTree>
  </p:cSld>
  <p:clrMapOvr>
    <a:masterClrMapping/>
  </p:clrMapOvr>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24400"/>
          </a:xfrm>
        </p:spPr>
        <p:txBody>
          <a:bodyPr numCol="1">
            <a:normAutofit fontScale="85000" lnSpcReduction="20000"/>
          </a:bodyPr>
          <a:lstStyle/>
          <a:p>
            <a:pPr marL="228600" indent="0">
              <a:buNone/>
            </a:pPr>
            <a:r>
              <a:rPr lang="en-US" sz="2600" dirty="0" smtClean="0">
                <a:latin typeface="Arial Black" pitchFamily="34" charset="0"/>
              </a:rPr>
              <a:t>Answers</a:t>
            </a:r>
          </a:p>
          <a:p>
            <a:pPr marL="742950" indent="-514350">
              <a:buAutoNum type="arabicParenR"/>
            </a:pPr>
            <a:r>
              <a:rPr lang="en-US" sz="2600" u="sng" dirty="0" smtClean="0">
                <a:latin typeface="Arial Black" pitchFamily="34" charset="0"/>
              </a:rPr>
              <a:t>Insurance</a:t>
            </a:r>
          </a:p>
          <a:p>
            <a:pPr marL="742950" indent="-514350">
              <a:buFont typeface="Arial" pitchFamily="34" charset="0"/>
              <a:buAutoNum type="arabicParenR"/>
            </a:pPr>
            <a:r>
              <a:rPr lang="en-US" sz="2600" dirty="0" smtClean="0">
                <a:latin typeface="Arial Black" pitchFamily="34" charset="0"/>
              </a:rPr>
              <a:t>Council of </a:t>
            </a:r>
            <a:r>
              <a:rPr lang="en-US" sz="2600" u="sng" dirty="0" smtClean="0">
                <a:latin typeface="Arial Black" pitchFamily="34" charset="0"/>
              </a:rPr>
              <a:t>State	</a:t>
            </a:r>
          </a:p>
          <a:p>
            <a:pPr marL="742950" indent="-514350">
              <a:buAutoNum type="arabicParenR"/>
            </a:pPr>
            <a:r>
              <a:rPr lang="en-US" sz="2600" dirty="0" smtClean="0">
                <a:latin typeface="Arial Black" pitchFamily="34" charset="0"/>
              </a:rPr>
              <a:t>Cherie </a:t>
            </a:r>
            <a:r>
              <a:rPr lang="en-US" sz="2600" u="sng" dirty="0" smtClean="0">
                <a:latin typeface="Arial Black" pitchFamily="34" charset="0"/>
              </a:rPr>
              <a:t>Berry</a:t>
            </a:r>
          </a:p>
          <a:p>
            <a:pPr marL="742950" indent="-514350">
              <a:buAutoNum type="arabicParenR"/>
            </a:pPr>
            <a:r>
              <a:rPr lang="en-US" sz="2600" u="sng" dirty="0" smtClean="0">
                <a:latin typeface="Arial Black" pitchFamily="34" charset="0"/>
              </a:rPr>
              <a:t>2 years</a:t>
            </a:r>
          </a:p>
          <a:p>
            <a:pPr marL="742950" indent="-514350">
              <a:buAutoNum type="arabicParenR"/>
            </a:pPr>
            <a:r>
              <a:rPr lang="en-US" sz="2600" u="sng" dirty="0" smtClean="0">
                <a:latin typeface="Arial Black" pitchFamily="34" charset="0"/>
              </a:rPr>
              <a:t>Lieutenant Governor</a:t>
            </a:r>
          </a:p>
          <a:p>
            <a:pPr marL="742950" indent="-514350">
              <a:buAutoNum type="arabicParenR"/>
            </a:pPr>
            <a:r>
              <a:rPr lang="en-US" sz="2600" dirty="0" smtClean="0">
                <a:latin typeface="Arial Black" pitchFamily="34" charset="0"/>
              </a:rPr>
              <a:t>State </a:t>
            </a:r>
            <a:r>
              <a:rPr lang="en-US" sz="2600" u="sng" dirty="0" smtClean="0">
                <a:latin typeface="Arial Black" pitchFamily="34" charset="0"/>
              </a:rPr>
              <a:t>Supreme Court</a:t>
            </a:r>
          </a:p>
          <a:p>
            <a:pPr marL="742950" indent="-514350">
              <a:buAutoNum type="arabicParenR"/>
            </a:pPr>
            <a:r>
              <a:rPr lang="en-US" sz="2600" u="sng" dirty="0" smtClean="0">
                <a:latin typeface="Arial Black" pitchFamily="34" charset="0"/>
              </a:rPr>
              <a:t>SBI</a:t>
            </a:r>
            <a:r>
              <a:rPr lang="en-US" sz="2600" dirty="0" smtClean="0">
                <a:latin typeface="Arial Black" pitchFamily="34" charset="0"/>
              </a:rPr>
              <a:t> or </a:t>
            </a:r>
            <a:r>
              <a:rPr lang="en-US" sz="2600" u="sng" dirty="0" smtClean="0">
                <a:latin typeface="Arial Black" pitchFamily="34" charset="0"/>
              </a:rPr>
              <a:t>State Bureau of Investigations</a:t>
            </a:r>
          </a:p>
          <a:p>
            <a:pPr marL="742950" indent="-514350">
              <a:buAutoNum type="arabicParenR"/>
            </a:pPr>
            <a:r>
              <a:rPr lang="en-US" sz="2600" u="sng" dirty="0" smtClean="0">
                <a:latin typeface="Arial Black" pitchFamily="34" charset="0"/>
              </a:rPr>
              <a:t>Attorney General</a:t>
            </a:r>
          </a:p>
          <a:p>
            <a:pPr marL="742950" indent="-514350">
              <a:buAutoNum type="arabicParenR"/>
            </a:pPr>
            <a:r>
              <a:rPr lang="en-US" sz="2600" u="sng" dirty="0" smtClean="0">
                <a:latin typeface="Arial Black" pitchFamily="34" charset="0"/>
              </a:rPr>
              <a:t>Political Action Committee</a:t>
            </a:r>
          </a:p>
          <a:p>
            <a:pPr marL="742950" indent="-514350">
              <a:buFont typeface="Arial" pitchFamily="34" charset="0"/>
              <a:buAutoNum type="arabicParenR"/>
            </a:pPr>
            <a:r>
              <a:rPr lang="en-US" sz="2600" dirty="0" smtClean="0">
                <a:latin typeface="Arial Black" pitchFamily="34" charset="0"/>
              </a:rPr>
              <a:t> </a:t>
            </a:r>
            <a:r>
              <a:rPr lang="en-US" sz="2600" b="1" dirty="0" smtClean="0">
                <a:latin typeface="Arial Black" pitchFamily="34" charset="0"/>
              </a:rPr>
              <a:t>Thom </a:t>
            </a:r>
            <a:r>
              <a:rPr lang="en-US" sz="2600" u="sng" dirty="0" err="1" smtClean="0">
                <a:latin typeface="Arial Black" pitchFamily="34" charset="0"/>
              </a:rPr>
              <a:t>Tillis</a:t>
            </a:r>
            <a:r>
              <a:rPr lang="en-US" sz="2600" b="1" dirty="0" smtClean="0">
                <a:latin typeface="Arial Black" pitchFamily="34" charset="0"/>
              </a:rPr>
              <a:t>, Kay </a:t>
            </a:r>
            <a:r>
              <a:rPr lang="en-US" sz="2600" b="1" u="sng" dirty="0" smtClean="0">
                <a:latin typeface="Arial Black" pitchFamily="34" charset="0"/>
              </a:rPr>
              <a:t>Hagan</a:t>
            </a:r>
            <a:endParaRPr lang="en-US" sz="2600" u="sng" dirty="0" smtClean="0">
              <a:latin typeface="Arial Black" pitchFamily="34" charset="0"/>
            </a:endParaRPr>
          </a:p>
          <a:p>
            <a:pPr marL="742950" indent="-514350">
              <a:buAutoNum type="arabicParenR"/>
            </a:pPr>
            <a:r>
              <a:rPr lang="en-US" sz="2600" u="sng" dirty="0" smtClean="0">
                <a:latin typeface="Arial Black" pitchFamily="34" charset="0"/>
              </a:rPr>
              <a:t>Republicans</a:t>
            </a:r>
            <a:endParaRPr lang="en-US" sz="2600" u="sng" dirty="0" smtClean="0">
              <a:latin typeface="Times New Roman"/>
              <a:cs typeface="Times New Roman"/>
            </a:endParaRPr>
          </a:p>
          <a:p>
            <a:pPr marL="742950" indent="-514350">
              <a:buAutoNum type="arabicParenR"/>
            </a:pPr>
            <a:r>
              <a:rPr lang="en-US" sz="2600" u="sng" dirty="0" smtClean="0">
                <a:latin typeface="Arial Black" pitchFamily="34" charset="0"/>
                <a:cs typeface="Times New Roman"/>
              </a:rPr>
              <a:t>jury</a:t>
            </a:r>
            <a:endParaRPr lang="en-US" sz="2600" u="sng"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11: NC Government</a:t>
            </a:r>
            <a:endParaRPr lang="en-US" sz="3600" dirty="0"/>
          </a:p>
        </p:txBody>
      </p:sp>
    </p:spTree>
  </p:cSld>
  <p:clrMapOvr>
    <a:masterClrMapping/>
  </p:clrMapOvr>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Group D Students are seated and ready to begin.</a:t>
            </a: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2 Minutes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Tree>
  </p:cSld>
  <p:clrMapOvr>
    <a:masterClrMapping/>
  </p:clrMapOvr>
  <p:transition advClick="0" advTm="60000"/>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a:t>
            </a:r>
          </a:p>
          <a:p>
            <a:pPr marL="228600" indent="0">
              <a:buNone/>
            </a:pPr>
            <a:r>
              <a:rPr lang="en-US" sz="2800" dirty="0" smtClean="0">
                <a:latin typeface="Arial Black" pitchFamily="34" charset="0"/>
              </a:rPr>
              <a:t>What process reorganizes the information on a hard drive into contiguous areas, rather than allowing the information to be scattered?</a:t>
            </a:r>
          </a:p>
          <a:p>
            <a:pPr marL="228600" indent="0">
              <a:buNone/>
            </a:pPr>
            <a:endParaRPr lang="en-US" sz="2800" dirty="0" smtClean="0">
              <a:latin typeface="Arial Black" pitchFamily="34" charset="0"/>
            </a:endParaRPr>
          </a:p>
          <a:p>
            <a:pPr marL="228600" indent="0">
              <a:buNone/>
            </a:pPr>
            <a:endParaRPr lang="en-US" sz="2800" dirty="0" smtClean="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a:t>
            </a:r>
          </a:p>
          <a:p>
            <a:pPr marL="228600" indent="0">
              <a:buNone/>
            </a:pPr>
            <a:r>
              <a:rPr lang="en-US" sz="2800" dirty="0" smtClean="0">
                <a:latin typeface="Arial Black" pitchFamily="34" charset="0"/>
              </a:rPr>
              <a:t>What process reorganizes the information on a hard drive into contiguous areas, rather than allowing the information to be scattered?</a:t>
            </a:r>
          </a:p>
          <a:p>
            <a:pPr marL="228600" indent="0">
              <a:buNone/>
            </a:pPr>
            <a:endParaRPr lang="en-US" sz="2800" dirty="0" smtClean="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advClick="0" advTm="5000"/>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cs typeface="Arial" pitchFamily="34" charset="0"/>
              </a:rPr>
              <a:t>Question #2: </a:t>
            </a:r>
          </a:p>
          <a:p>
            <a:pPr marL="228600" indent="0">
              <a:buNone/>
            </a:pPr>
            <a:r>
              <a:rPr lang="en-US" sz="2800" dirty="0" smtClean="0">
                <a:latin typeface="Arial Black" pitchFamily="34" charset="0"/>
              </a:rPr>
              <a:t>The Bessemer process was once used to create what substance made up of iron alloyed with carbon that is used in construction?</a:t>
            </a:r>
          </a:p>
          <a:p>
            <a:pPr marL="228600" indent="0">
              <a:buNone/>
            </a:pPr>
            <a:endParaRPr lang="en-US" sz="2800" dirty="0" smtClean="0">
              <a:latin typeface="Arial Black" pitchFamily="34" charset="0"/>
              <a:cs typeface="Arial" pitchFamily="34" charset="0"/>
            </a:endParaRPr>
          </a:p>
          <a:p>
            <a:pPr>
              <a:buNone/>
            </a:pPr>
            <a:endParaRPr lang="en-US" sz="2800" dirty="0">
              <a:latin typeface="Arial Black" pitchFamily="34" charset="0"/>
              <a:cs typeface="Arial"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#2: </a:t>
            </a:r>
          </a:p>
          <a:p>
            <a:pPr marL="228600" indent="0">
              <a:buNone/>
            </a:pPr>
            <a:r>
              <a:rPr lang="en-US" sz="2800" dirty="0" smtClean="0">
                <a:latin typeface="Arial Black" pitchFamily="34" charset="0"/>
              </a:rPr>
              <a:t>The Bessemer process was once used to create what substance made up of iron alloyed with carbon that is used in construction?</a:t>
            </a:r>
          </a:p>
          <a:p>
            <a:pPr marL="228600" indent="0">
              <a:buNone/>
            </a:pPr>
            <a:endParaRPr lang="en-US" sz="2800" dirty="0" smtClean="0">
              <a:latin typeface="Arial Black" pitchFamily="34" charset="0"/>
              <a:cs typeface="Arial" pitchFamily="34" charset="0"/>
            </a:endParaRPr>
          </a:p>
          <a:p>
            <a:pPr marL="228600" indent="0">
              <a:buNone/>
            </a:pPr>
            <a:endParaRPr lang="en-US" sz="2800" dirty="0" smtClean="0">
              <a:latin typeface="Arial Black" pitchFamily="34" charset="0"/>
            </a:endParaRPr>
          </a:p>
          <a:p>
            <a:pPr>
              <a:buNone/>
            </a:pPr>
            <a:endParaRPr lang="en-US" sz="2800" dirty="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advClick="0" advTm="5000"/>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01000" cy="4038599"/>
          </a:xfrm>
        </p:spPr>
        <p:txBody>
          <a:bodyPr numCol="1">
            <a:normAutofit/>
          </a:bodyPr>
          <a:lstStyle/>
          <a:p>
            <a:pPr marL="228600" indent="0">
              <a:buNone/>
            </a:pPr>
            <a:r>
              <a:rPr lang="en-US" sz="2800" dirty="0" smtClean="0">
                <a:latin typeface="Arial Black" pitchFamily="34" charset="0"/>
              </a:rPr>
              <a:t>Question #3: </a:t>
            </a:r>
          </a:p>
          <a:p>
            <a:pPr marL="228600" indent="0">
              <a:buNone/>
            </a:pPr>
            <a:r>
              <a:rPr lang="en-GB" sz="2800" dirty="0" smtClean="0">
                <a:latin typeface="Arial Black" pitchFamily="34" charset="0"/>
              </a:rPr>
              <a:t>What type of computer software responds to the requests of clients on a computer network? This term also describes computers dedicated to responding to clients on a network.</a:t>
            </a: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advClick="0" advTm="0"/>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01000" cy="4038599"/>
          </a:xfrm>
        </p:spPr>
        <p:txBody>
          <a:bodyPr numCol="1">
            <a:normAutofit/>
          </a:bodyPr>
          <a:lstStyle/>
          <a:p>
            <a:pPr marL="228600" indent="0">
              <a:buNone/>
            </a:pPr>
            <a:r>
              <a:rPr lang="en-US" sz="2800" dirty="0" smtClean="0">
                <a:latin typeface="Arial Black" pitchFamily="34" charset="0"/>
              </a:rPr>
              <a:t>Question #3: </a:t>
            </a:r>
          </a:p>
          <a:p>
            <a:pPr marL="228600" indent="0">
              <a:buNone/>
            </a:pPr>
            <a:r>
              <a:rPr lang="en-GB" sz="2800" dirty="0" smtClean="0">
                <a:latin typeface="Arial Black" pitchFamily="34" charset="0"/>
              </a:rPr>
              <a:t>What type of computer software responds to the requests of clients on a computer network? This term also describes computers dedicated to responding to clients on a network.</a:t>
            </a: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advClick="0" advTm="5000"/>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#4: </a:t>
            </a:r>
          </a:p>
          <a:p>
            <a:pPr marL="228600" indent="0">
              <a:buNone/>
            </a:pPr>
            <a:r>
              <a:rPr lang="en-GB" sz="2800" dirty="0" smtClean="0">
                <a:latin typeface="Arial Black" pitchFamily="34" charset="0"/>
              </a:rPr>
              <a:t>Intel and AMD are major manufacturers of what computer component that carries out a computer’s basic operations, such as arithmetic and input/output operations?</a:t>
            </a: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#4: </a:t>
            </a:r>
          </a:p>
          <a:p>
            <a:pPr marL="228600" indent="0">
              <a:buNone/>
            </a:pPr>
            <a:r>
              <a:rPr lang="en-GB" sz="2800" dirty="0" smtClean="0">
                <a:latin typeface="Arial Black" pitchFamily="34" charset="0"/>
              </a:rPr>
              <a:t>Intel and AMD are major manufacturers of what computer component that carries out a computer’s basic operations, such as arithmetic and input/output operations?</a:t>
            </a: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advClick="0" advTm="5000"/>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#5: </a:t>
            </a:r>
          </a:p>
          <a:p>
            <a:pPr marL="228600" indent="0">
              <a:buNone/>
            </a:pPr>
            <a:r>
              <a:rPr lang="en-US" sz="2800" dirty="0" smtClean="0">
                <a:latin typeface="Arial Black" pitchFamily="34" charset="0"/>
              </a:rPr>
              <a:t>What devices transfer electrical power from one circuit to another, changing the voltage along the way?</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#5: </a:t>
            </a:r>
          </a:p>
          <a:p>
            <a:pPr marL="228600" indent="0">
              <a:buNone/>
            </a:pPr>
            <a:r>
              <a:rPr lang="en-US" sz="2800" dirty="0" smtClean="0">
                <a:latin typeface="Arial Black" pitchFamily="34" charset="0"/>
              </a:rPr>
              <a:t>What devices transfer electrical power from one circuit to another, changing the voltage along the way?</a:t>
            </a:r>
          </a:p>
          <a:p>
            <a:pPr marL="228600" indent="0">
              <a:buNone/>
            </a:pPr>
            <a:endParaRPr lang="en-US" sz="2800" dirty="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advClick="0" advTm="5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 Minute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Tree>
  </p:cSld>
  <p:clrMapOvr>
    <a:masterClrMapping/>
  </p:clrMapOvr>
  <p:transition advClick="0" advTm="48000"/>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#6: </a:t>
            </a:r>
          </a:p>
          <a:p>
            <a:pPr marL="228600" indent="0">
              <a:buNone/>
            </a:pPr>
            <a:r>
              <a:rPr lang="en-GB" sz="2800" dirty="0" smtClean="0">
                <a:latin typeface="Arial Black" pitchFamily="34" charset="0"/>
              </a:rPr>
              <a:t>What term refers to a type of computing in which data storage, applications, and other resources are shared on the Internet? It is named for a commonly used way of portraying this type of computing.</a:t>
            </a: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#6: </a:t>
            </a:r>
          </a:p>
          <a:p>
            <a:pPr marL="228600" indent="0">
              <a:buNone/>
            </a:pPr>
            <a:r>
              <a:rPr lang="en-GB" sz="2800" dirty="0" smtClean="0">
                <a:latin typeface="Arial Black" pitchFamily="34" charset="0"/>
              </a:rPr>
              <a:t>What term refers to a type of computing in which data storage, applications, and other resources are shared on the Internet? It is named for a commonly used way of portraying this type of computing.</a:t>
            </a: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advClick="0" advTm="5000"/>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#7: </a:t>
            </a:r>
          </a:p>
          <a:p>
            <a:pPr marL="228600" indent="0">
              <a:buNone/>
            </a:pPr>
            <a:r>
              <a:rPr lang="en-US" sz="2800" dirty="0" smtClean="0">
                <a:latin typeface="Arial Black" pitchFamily="34" charset="0"/>
              </a:rPr>
              <a:t>What video sharing website owned by Google is the third most popular site in the world?</a:t>
            </a:r>
          </a:p>
          <a:p>
            <a:pPr marL="228600" indent="0">
              <a:buNone/>
            </a:pPr>
            <a:endParaRPr lang="en-US" sz="26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#7: </a:t>
            </a:r>
          </a:p>
          <a:p>
            <a:pPr marL="228600" indent="0">
              <a:buNone/>
            </a:pPr>
            <a:r>
              <a:rPr lang="en-US" sz="2800" dirty="0" smtClean="0">
                <a:latin typeface="Arial Black" pitchFamily="34" charset="0"/>
              </a:rPr>
              <a:t>What video sharing website owned by Google is the third most popular site in the world?</a:t>
            </a:r>
          </a:p>
          <a:p>
            <a:pPr marL="228600" indent="0">
              <a:buNone/>
            </a:pPr>
            <a:endParaRPr lang="en-US" sz="26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advClick="0" advTm="5000"/>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#8: </a:t>
            </a:r>
          </a:p>
          <a:p>
            <a:pPr marL="228600" indent="0">
              <a:buNone/>
            </a:pPr>
            <a:r>
              <a:rPr lang="en-US" sz="2800" dirty="0" smtClean="0">
                <a:latin typeface="Arial Black" pitchFamily="34" charset="0"/>
              </a:rPr>
              <a:t>What field of engineering focuses on the design and construction of machine systems and tools?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#8: </a:t>
            </a:r>
          </a:p>
          <a:p>
            <a:pPr marL="228600" indent="0">
              <a:buNone/>
            </a:pPr>
            <a:r>
              <a:rPr lang="en-US" sz="2800" dirty="0" smtClean="0">
                <a:latin typeface="Arial Black" pitchFamily="34" charset="0"/>
              </a:rPr>
              <a:t>What field of engineering focuses on the design and construction of machine systems and tools?</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advClick="0" advTm="5000"/>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77200" cy="4038599"/>
          </a:xfrm>
        </p:spPr>
        <p:txBody>
          <a:bodyPr numCol="1">
            <a:normAutofit/>
          </a:bodyPr>
          <a:lstStyle/>
          <a:p>
            <a:pPr marL="228600" indent="0">
              <a:buNone/>
            </a:pPr>
            <a:r>
              <a:rPr lang="en-US" sz="3000" dirty="0" smtClean="0">
                <a:latin typeface="Arial Black" pitchFamily="34" charset="0"/>
              </a:rPr>
              <a:t>Question #9: </a:t>
            </a:r>
          </a:p>
          <a:p>
            <a:pPr marL="228600" indent="0">
              <a:buNone/>
            </a:pPr>
            <a:r>
              <a:rPr lang="en-US" sz="2800" dirty="0" smtClean="0">
                <a:latin typeface="Arial Black" pitchFamily="34" charset="0"/>
              </a:rPr>
              <a:t>What Microsoft search engine powers searches on Yahoo.com and is the second most popular search engine in the United States?</a:t>
            </a:r>
          </a:p>
          <a:p>
            <a:pPr marL="228600" indent="0">
              <a:buNone/>
            </a:pPr>
            <a:endParaRPr lang="en-US" sz="2800" dirty="0" smtClean="0">
              <a:latin typeface="Arial Black" pitchFamily="34" charset="0"/>
            </a:endParaRPr>
          </a:p>
          <a:p>
            <a:pPr>
              <a:buNone/>
            </a:pPr>
            <a:r>
              <a:rPr lang="en-US" sz="3000" b="1" dirty="0" smtClean="0">
                <a:latin typeface="Arial Black" pitchFamily="34" charset="0"/>
              </a:rPr>
              <a:t> </a:t>
            </a:r>
            <a:endParaRPr lang="en-US" sz="3000" dirty="0" smtClean="0">
              <a:latin typeface="Arial Black" pitchFamily="34" charset="0"/>
            </a:endParaRP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77200" cy="4038599"/>
          </a:xfrm>
        </p:spPr>
        <p:txBody>
          <a:bodyPr numCol="1">
            <a:normAutofit/>
          </a:bodyPr>
          <a:lstStyle/>
          <a:p>
            <a:pPr marL="228600" indent="0">
              <a:buNone/>
            </a:pPr>
            <a:r>
              <a:rPr lang="en-US" sz="3000" dirty="0" smtClean="0">
                <a:latin typeface="Arial Black" pitchFamily="34" charset="0"/>
              </a:rPr>
              <a:t>Question #9: </a:t>
            </a:r>
          </a:p>
          <a:p>
            <a:pPr marL="228600" indent="0">
              <a:buNone/>
            </a:pPr>
            <a:r>
              <a:rPr lang="en-US" sz="2800" dirty="0" smtClean="0">
                <a:latin typeface="Arial Black" pitchFamily="34" charset="0"/>
              </a:rPr>
              <a:t>What Microsoft search engine powers searches on Yahoo.com and is the second most popular search engine in the United States?</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advClick="0" advTm="5000"/>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#10: </a:t>
            </a:r>
          </a:p>
          <a:p>
            <a:pPr marL="228600" indent="0">
              <a:buNone/>
            </a:pPr>
            <a:r>
              <a:rPr lang="en-US" sz="2800" dirty="0" smtClean="0">
                <a:latin typeface="Arial Black" pitchFamily="34" charset="0"/>
              </a:rPr>
              <a:t>What business initially created as part of eBay allows online money transfers? Most shoppers on eBay use this site to make their purchases.</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a:buNone/>
            </a:pPr>
            <a:r>
              <a:rPr lang="en-US" sz="2800" b="1" dirty="0" smtClean="0">
                <a:latin typeface="Arial Black" pitchFamily="34" charset="0"/>
              </a:rPr>
              <a:t> </a:t>
            </a: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#10: </a:t>
            </a:r>
          </a:p>
          <a:p>
            <a:pPr marL="228600" indent="0">
              <a:buNone/>
            </a:pPr>
            <a:r>
              <a:rPr lang="en-US" sz="2800" dirty="0" smtClean="0">
                <a:latin typeface="Arial Black" pitchFamily="34" charset="0"/>
              </a:rPr>
              <a:t>What business initially created as part of eBay allows online money transfers? Most shoppers on eBay use this site to make their purchases.</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advClick="0" advTm="5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12 Seconds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Tree>
  </p:cSld>
  <p:clrMapOvr>
    <a:masterClrMapping/>
  </p:clrMapOvr>
  <p:transition advClick="0" advTm="12000"/>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#11: </a:t>
            </a:r>
          </a:p>
          <a:p>
            <a:pPr marL="228600" indent="0">
              <a:buNone/>
            </a:pPr>
            <a:r>
              <a:rPr lang="en-US" sz="2800" dirty="0" smtClean="0">
                <a:latin typeface="Arial Black" pitchFamily="34" charset="0"/>
              </a:rPr>
              <a:t>In 2005, Google purchased the developer of what most popular </a:t>
            </a:r>
            <a:r>
              <a:rPr lang="en-US" sz="2800" dirty="0" err="1" smtClean="0">
                <a:latin typeface="Arial Black" pitchFamily="34" charset="0"/>
              </a:rPr>
              <a:t>smartphone</a:t>
            </a:r>
            <a:r>
              <a:rPr lang="en-US" sz="2800" dirty="0" smtClean="0">
                <a:latin typeface="Arial Black" pitchFamily="34" charset="0"/>
              </a:rPr>
              <a:t> operating system in the world?</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a:buNone/>
            </a:pPr>
            <a:r>
              <a:rPr lang="en-US" sz="2800" b="1" dirty="0" smtClean="0">
                <a:latin typeface="Arial Black" pitchFamily="34" charset="0"/>
              </a:rPr>
              <a:t> </a:t>
            </a: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10" name="Rectangle 9"/>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#11: </a:t>
            </a:r>
          </a:p>
          <a:p>
            <a:pPr marL="228600" indent="0">
              <a:buNone/>
            </a:pPr>
            <a:r>
              <a:rPr lang="en-US" sz="2800" dirty="0" smtClean="0">
                <a:latin typeface="Arial Black" pitchFamily="34" charset="0"/>
              </a:rPr>
              <a:t>In 2005, Google purchased the developer of what most popular </a:t>
            </a:r>
            <a:r>
              <a:rPr lang="en-US" sz="2800" dirty="0" err="1" smtClean="0">
                <a:latin typeface="Arial Black" pitchFamily="34" charset="0"/>
              </a:rPr>
              <a:t>smartphone</a:t>
            </a:r>
            <a:r>
              <a:rPr lang="en-US" sz="2800" dirty="0" smtClean="0">
                <a:latin typeface="Arial Black" pitchFamily="34" charset="0"/>
              </a:rPr>
              <a:t> operating system in the world?</a:t>
            </a:r>
          </a:p>
          <a:p>
            <a:pPr marL="228600" indent="0">
              <a:buNone/>
            </a:pPr>
            <a:endParaRPr lang="en-US" sz="2800" dirty="0" smtClean="0">
              <a:latin typeface="Arial Black" pitchFamily="34" charset="0"/>
            </a:endParaRPr>
          </a:p>
          <a:p>
            <a:pPr>
              <a:buNone/>
            </a:pPr>
            <a:r>
              <a:rPr lang="en-US" sz="2800" b="1" dirty="0" smtClean="0">
                <a:latin typeface="Arial Black" pitchFamily="34" charset="0"/>
              </a:rPr>
              <a:t> </a:t>
            </a: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advClick="0" advTm="5000"/>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#12: </a:t>
            </a:r>
          </a:p>
          <a:p>
            <a:pPr marL="228600" indent="0">
              <a:buNone/>
            </a:pPr>
            <a:r>
              <a:rPr lang="en-US" sz="2800" dirty="0" smtClean="0">
                <a:latin typeface="Arial Black" pitchFamily="34" charset="0"/>
              </a:rPr>
              <a:t>Ethylene glycol is often used in what substance used to keep the coolant of cars from solidifying in cold temperatures?</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#12: </a:t>
            </a:r>
          </a:p>
          <a:p>
            <a:pPr marL="228600" indent="0">
              <a:buNone/>
            </a:pPr>
            <a:r>
              <a:rPr lang="en-US" sz="2800" dirty="0" smtClean="0">
                <a:latin typeface="Arial Black" pitchFamily="34" charset="0"/>
              </a:rPr>
              <a:t>Ethylene glycol is often used in what substance used to keep the coolant of cars from solidifying in cold temperatures?</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advClick="0" advTm="5000"/>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Rectangle 7"/>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advClick="0" advTm="60000"/>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latin typeface="Arial Black" pitchFamily="34" charset="0"/>
              </a:rPr>
              <a:t>Students have 3 minutes to complete their answer sheets.</a:t>
            </a:r>
          </a:p>
          <a:p>
            <a:pPr marL="228600" indent="0">
              <a:buNone/>
            </a:pPr>
            <a:endParaRPr lang="en-US" sz="2600" dirty="0" smtClean="0">
              <a:latin typeface="Arial Black" pitchFamily="34" charset="0"/>
            </a:endParaRPr>
          </a:p>
        </p:txBody>
      </p:sp>
      <p:sp>
        <p:nvSpPr>
          <p:cNvPr id="8" name="Rectangle 7"/>
          <p:cNvSpPr/>
          <p:nvPr/>
        </p:nvSpPr>
        <p:spPr>
          <a:xfrm>
            <a:off x="0" y="5410200"/>
            <a:ext cx="91440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2 Minutes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advClick="0" advTm="60000"/>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latin typeface="Arial Black" pitchFamily="34" charset="0"/>
              </a:rPr>
              <a:t>Students have 3 minutes to complete their answer sheets.</a:t>
            </a:r>
          </a:p>
          <a:p>
            <a:pPr marL="228600" indent="0">
              <a:buNone/>
            </a:pPr>
            <a:endParaRPr lang="en-US" sz="2600" dirty="0" smtClean="0">
              <a:latin typeface="Arial Black" pitchFamily="34" charset="0"/>
            </a:endParaRPr>
          </a:p>
        </p:txBody>
      </p:sp>
      <p:sp>
        <p:nvSpPr>
          <p:cNvPr id="8" name="Rectangle 7"/>
          <p:cNvSpPr/>
          <p:nvPr/>
        </p:nvSpPr>
        <p:spPr>
          <a:xfrm>
            <a:off x="0" y="5410200"/>
            <a:ext cx="9144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 Minute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advClick="0" advTm="48000"/>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latin typeface="Arial Black" pitchFamily="34" charset="0"/>
              </a:rPr>
              <a:t>Students have 3 minutes to complete their answer sheets.</a:t>
            </a:r>
          </a:p>
          <a:p>
            <a:pPr marL="228600" indent="0">
              <a:buNone/>
            </a:pPr>
            <a:endParaRPr lang="en-US" sz="2600" dirty="0" smtClean="0">
              <a:latin typeface="Arial Black" pitchFamily="34" charset="0"/>
            </a:endParaRPr>
          </a:p>
        </p:txBody>
      </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12 Seconds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advClick="0" advTm="12000"/>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TIME</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Pencils Down.</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Answer sheets will now be collected.</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Rectangle 7"/>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Autofit/>
          </a:bodyPr>
          <a:lstStyle/>
          <a:p>
            <a:pPr marL="228600" indent="0">
              <a:buNone/>
            </a:pPr>
            <a:r>
              <a:rPr lang="en-US" sz="2800" dirty="0" smtClean="0">
                <a:latin typeface="Arial Black" pitchFamily="34" charset="0"/>
              </a:rPr>
              <a:t>Answers for Technology questions follow on next slide.</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Advance once all answer sheets have been collected.</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Group D Students may return to their team.</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 </a:t>
            </a:r>
          </a:p>
          <a:p>
            <a:pPr marL="228600" indent="0">
              <a:buNone/>
            </a:pPr>
            <a:endParaRPr lang="en-US" sz="2800" dirty="0" smtClean="0">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TIME</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Pencils Down.</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Answer sheets will now be collected.</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Tree>
  </p:cSld>
  <p:clrMapOvr>
    <a:masterClrMapping/>
  </p:clrMapOvr>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34000"/>
          </a:xfrm>
        </p:spPr>
        <p:txBody>
          <a:bodyPr numCol="1">
            <a:noAutofit/>
          </a:bodyPr>
          <a:lstStyle/>
          <a:p>
            <a:pPr>
              <a:spcBef>
                <a:spcPts val="0"/>
              </a:spcBef>
              <a:buNone/>
            </a:pPr>
            <a:r>
              <a:rPr lang="en-US" sz="2100" dirty="0" smtClean="0">
                <a:latin typeface="Arial Black" pitchFamily="34" charset="0"/>
              </a:rPr>
              <a:t>Answers</a:t>
            </a:r>
            <a:r>
              <a:rPr lang="en-US" sz="2100" b="1" dirty="0" smtClean="0">
                <a:latin typeface="Arial Black" pitchFamily="34" charset="0"/>
              </a:rPr>
              <a:t> </a:t>
            </a:r>
            <a:endParaRPr lang="en-US" sz="2100" dirty="0" smtClean="0">
              <a:latin typeface="Arial Black" pitchFamily="34" charset="0"/>
            </a:endParaRPr>
          </a:p>
          <a:p>
            <a:pPr>
              <a:spcBef>
                <a:spcPts val="0"/>
              </a:spcBef>
              <a:buFont typeface="+mj-lt"/>
              <a:buAutoNum type="arabicParenR"/>
            </a:pPr>
            <a:r>
              <a:rPr lang="en-US" sz="2100" dirty="0" smtClean="0">
                <a:latin typeface="Arial Black" pitchFamily="34" charset="0"/>
              </a:rPr>
              <a:t> </a:t>
            </a:r>
            <a:r>
              <a:rPr lang="en-GB" sz="2400" b="1" u="sng" dirty="0" smtClean="0">
                <a:latin typeface="Arial Black" pitchFamily="34" charset="0"/>
              </a:rPr>
              <a:t>Defragmentation</a:t>
            </a:r>
            <a:endParaRPr lang="en-US" sz="2100" dirty="0" smtClean="0">
              <a:latin typeface="Arial Black" pitchFamily="34" charset="0"/>
            </a:endParaRPr>
          </a:p>
          <a:p>
            <a:pPr>
              <a:spcBef>
                <a:spcPts val="0"/>
              </a:spcBef>
              <a:buFont typeface="+mj-lt"/>
              <a:buAutoNum type="arabicParenR"/>
            </a:pPr>
            <a:r>
              <a:rPr lang="en-US" sz="2100" dirty="0" smtClean="0">
                <a:latin typeface="Arial Black" pitchFamily="34" charset="0"/>
              </a:rPr>
              <a:t> </a:t>
            </a:r>
            <a:r>
              <a:rPr lang="en-US" sz="2400" b="1" u="sng" dirty="0" smtClean="0">
                <a:latin typeface="Arial Black" pitchFamily="34" charset="0"/>
              </a:rPr>
              <a:t>Steel</a:t>
            </a:r>
            <a:endParaRPr lang="en-US" sz="2100" b="1" u="sng" dirty="0" smtClean="0">
              <a:latin typeface="Arial Black" pitchFamily="34" charset="0"/>
            </a:endParaRPr>
          </a:p>
          <a:p>
            <a:pPr>
              <a:spcBef>
                <a:spcPts val="0"/>
              </a:spcBef>
              <a:buFont typeface="+mj-lt"/>
              <a:buAutoNum type="arabicParenR"/>
            </a:pPr>
            <a:r>
              <a:rPr lang="en-US" sz="2100" dirty="0" smtClean="0">
                <a:latin typeface="Arial Black" pitchFamily="34" charset="0"/>
              </a:rPr>
              <a:t> </a:t>
            </a:r>
            <a:r>
              <a:rPr lang="en-GB" sz="2400" b="1" u="sng" dirty="0" smtClean="0">
                <a:latin typeface="Arial Black" pitchFamily="34" charset="0"/>
              </a:rPr>
              <a:t>Server</a:t>
            </a:r>
            <a:endParaRPr lang="en-US" sz="2100" dirty="0" smtClean="0">
              <a:latin typeface="Arial Black" pitchFamily="34" charset="0"/>
            </a:endParaRPr>
          </a:p>
          <a:p>
            <a:pPr>
              <a:spcBef>
                <a:spcPts val="0"/>
              </a:spcBef>
              <a:buFont typeface="+mj-lt"/>
              <a:buAutoNum type="arabicParenR"/>
            </a:pPr>
            <a:r>
              <a:rPr lang="en-US" sz="2100" dirty="0" smtClean="0">
                <a:latin typeface="Arial Black" pitchFamily="34" charset="0"/>
              </a:rPr>
              <a:t> </a:t>
            </a:r>
            <a:r>
              <a:rPr lang="en-GB" sz="2400" b="1" u="sng" dirty="0" smtClean="0">
                <a:latin typeface="Arial Black" pitchFamily="34" charset="0"/>
              </a:rPr>
              <a:t>CPU</a:t>
            </a:r>
            <a:r>
              <a:rPr lang="en-GB" sz="2400" dirty="0" smtClean="0">
                <a:latin typeface="Arial Black" pitchFamily="34" charset="0"/>
              </a:rPr>
              <a:t> [or </a:t>
            </a:r>
            <a:r>
              <a:rPr lang="en-GB" sz="2400" b="1" u="sng" dirty="0" smtClean="0">
                <a:latin typeface="Arial Black" pitchFamily="34" charset="0"/>
              </a:rPr>
              <a:t>C</a:t>
            </a:r>
            <a:r>
              <a:rPr lang="en-GB" sz="2400" dirty="0" smtClean="0">
                <a:latin typeface="Arial Black" pitchFamily="34" charset="0"/>
              </a:rPr>
              <a:t>entral </a:t>
            </a:r>
            <a:r>
              <a:rPr lang="en-GB" sz="2400" b="1" u="sng" dirty="0" smtClean="0">
                <a:latin typeface="Arial Black" pitchFamily="34" charset="0"/>
              </a:rPr>
              <a:t>P</a:t>
            </a:r>
            <a:r>
              <a:rPr lang="en-GB" sz="2400" dirty="0" smtClean="0">
                <a:latin typeface="Arial Black" pitchFamily="34" charset="0"/>
              </a:rPr>
              <a:t>rocession </a:t>
            </a:r>
            <a:r>
              <a:rPr lang="en-GB" sz="2400" b="1" u="sng" dirty="0" smtClean="0">
                <a:latin typeface="Arial Black" pitchFamily="34" charset="0"/>
              </a:rPr>
              <a:t>U</a:t>
            </a:r>
            <a:r>
              <a:rPr lang="en-GB" sz="2400" dirty="0" smtClean="0">
                <a:latin typeface="Arial Black" pitchFamily="34" charset="0"/>
              </a:rPr>
              <a:t>nit]</a:t>
            </a:r>
            <a:endParaRPr lang="en-US" sz="2100" dirty="0" smtClean="0">
              <a:latin typeface="Arial Black" pitchFamily="34" charset="0"/>
            </a:endParaRPr>
          </a:p>
          <a:p>
            <a:pPr>
              <a:spcBef>
                <a:spcPts val="0"/>
              </a:spcBef>
              <a:buFont typeface="+mj-lt"/>
              <a:buAutoNum type="arabicParenR"/>
            </a:pPr>
            <a:r>
              <a:rPr lang="en-US" sz="2100" dirty="0" smtClean="0">
                <a:latin typeface="Arial Black" pitchFamily="34" charset="0"/>
              </a:rPr>
              <a:t> </a:t>
            </a:r>
            <a:r>
              <a:rPr lang="en-US" sz="2400" b="1" u="sng" dirty="0" smtClean="0">
                <a:latin typeface="Arial Black" pitchFamily="34" charset="0"/>
              </a:rPr>
              <a:t>Transformer</a:t>
            </a:r>
            <a:r>
              <a:rPr lang="en-US" sz="2400" dirty="0" smtClean="0">
                <a:latin typeface="Arial Black" pitchFamily="34" charset="0"/>
              </a:rPr>
              <a:t>s</a:t>
            </a:r>
            <a:endParaRPr lang="en-US" sz="2100" dirty="0" smtClean="0">
              <a:latin typeface="Arial Black" pitchFamily="34" charset="0"/>
            </a:endParaRPr>
          </a:p>
          <a:p>
            <a:pPr>
              <a:spcBef>
                <a:spcPts val="0"/>
              </a:spcBef>
              <a:buFont typeface="+mj-lt"/>
              <a:buAutoNum type="arabicParenR"/>
            </a:pPr>
            <a:r>
              <a:rPr lang="en-US" sz="2100" dirty="0" smtClean="0">
                <a:latin typeface="Arial Black" pitchFamily="34" charset="0"/>
              </a:rPr>
              <a:t> </a:t>
            </a:r>
            <a:r>
              <a:rPr lang="en-GB" sz="2400" b="1" u="sng" dirty="0" smtClean="0">
                <a:latin typeface="Arial Black" pitchFamily="34" charset="0"/>
              </a:rPr>
              <a:t>Cloud</a:t>
            </a:r>
            <a:r>
              <a:rPr lang="en-GB" sz="2400" dirty="0" smtClean="0">
                <a:latin typeface="Arial Black" pitchFamily="34" charset="0"/>
              </a:rPr>
              <a:t> Computing</a:t>
            </a:r>
            <a:endParaRPr lang="en-US" sz="2100" dirty="0" smtClean="0">
              <a:latin typeface="Arial Black" pitchFamily="34" charset="0"/>
            </a:endParaRPr>
          </a:p>
          <a:p>
            <a:pPr>
              <a:spcBef>
                <a:spcPts val="0"/>
              </a:spcBef>
              <a:buFont typeface="+mj-lt"/>
              <a:buAutoNum type="arabicParenR"/>
            </a:pPr>
            <a:r>
              <a:rPr lang="en-US" sz="2100" dirty="0" smtClean="0">
                <a:latin typeface="Arial Black" pitchFamily="34" charset="0"/>
              </a:rPr>
              <a:t> </a:t>
            </a:r>
            <a:r>
              <a:rPr lang="en-US" sz="2400" b="1" u="sng" dirty="0" err="1" smtClean="0">
                <a:latin typeface="Arial Black" pitchFamily="34" charset="0"/>
              </a:rPr>
              <a:t>Youtube</a:t>
            </a:r>
            <a:endParaRPr lang="en-US" sz="2100" dirty="0" smtClean="0">
              <a:latin typeface="Arial Black" pitchFamily="34" charset="0"/>
            </a:endParaRPr>
          </a:p>
          <a:p>
            <a:pPr>
              <a:spcBef>
                <a:spcPts val="0"/>
              </a:spcBef>
              <a:buFont typeface="+mj-lt"/>
              <a:buAutoNum type="arabicParenR"/>
            </a:pPr>
            <a:r>
              <a:rPr lang="en-US" sz="2100" dirty="0" smtClean="0">
                <a:latin typeface="Arial Black" pitchFamily="34" charset="0"/>
              </a:rPr>
              <a:t> </a:t>
            </a:r>
            <a:r>
              <a:rPr lang="en-US" sz="2400" b="1" u="sng" dirty="0" smtClean="0">
                <a:latin typeface="Arial Black" pitchFamily="34" charset="0"/>
              </a:rPr>
              <a:t>Mechanical</a:t>
            </a:r>
            <a:r>
              <a:rPr lang="en-US" sz="2400" dirty="0" smtClean="0">
                <a:latin typeface="Arial Black" pitchFamily="34" charset="0"/>
              </a:rPr>
              <a:t> Engineering</a:t>
            </a:r>
            <a:endParaRPr lang="en-US" sz="2100" dirty="0" smtClean="0">
              <a:latin typeface="Arial Black" pitchFamily="34" charset="0"/>
            </a:endParaRPr>
          </a:p>
          <a:p>
            <a:pPr>
              <a:spcBef>
                <a:spcPts val="0"/>
              </a:spcBef>
              <a:buFont typeface="+mj-lt"/>
              <a:buAutoNum type="arabicParenR"/>
            </a:pPr>
            <a:r>
              <a:rPr lang="en-US" sz="2100" dirty="0" smtClean="0">
                <a:latin typeface="Arial Black" pitchFamily="34" charset="0"/>
              </a:rPr>
              <a:t> </a:t>
            </a:r>
            <a:r>
              <a:rPr lang="en-US" sz="2400" b="1" u="sng" dirty="0" smtClean="0">
                <a:latin typeface="Arial Black" pitchFamily="34" charset="0"/>
              </a:rPr>
              <a:t>Bing</a:t>
            </a:r>
            <a:r>
              <a:rPr lang="en-US" sz="2400" dirty="0" smtClean="0">
                <a:latin typeface="Arial Black" pitchFamily="34" charset="0"/>
              </a:rPr>
              <a:t>  </a:t>
            </a:r>
            <a:endParaRPr lang="en-US" sz="2100" dirty="0" smtClean="0">
              <a:latin typeface="Arial Black" pitchFamily="34" charset="0"/>
            </a:endParaRPr>
          </a:p>
          <a:p>
            <a:pPr>
              <a:spcBef>
                <a:spcPts val="0"/>
              </a:spcBef>
              <a:buFont typeface="+mj-lt"/>
              <a:buAutoNum type="arabicParenR"/>
            </a:pPr>
            <a:r>
              <a:rPr lang="en-US" sz="2100" dirty="0" smtClean="0">
                <a:latin typeface="Arial Black" pitchFamily="34" charset="0"/>
              </a:rPr>
              <a:t> </a:t>
            </a:r>
            <a:r>
              <a:rPr lang="en-US" sz="2400" b="1" u="sng" dirty="0" smtClean="0">
                <a:latin typeface="Arial Black" pitchFamily="34" charset="0"/>
              </a:rPr>
              <a:t>Paypal</a:t>
            </a:r>
            <a:r>
              <a:rPr lang="en-US" sz="2400" dirty="0" smtClean="0">
                <a:latin typeface="Arial Black" pitchFamily="34" charset="0"/>
              </a:rPr>
              <a:t>.com</a:t>
            </a:r>
            <a:endParaRPr lang="en-US" sz="2100" dirty="0" smtClean="0">
              <a:latin typeface="Arial Black" pitchFamily="34" charset="0"/>
            </a:endParaRPr>
          </a:p>
          <a:p>
            <a:pPr>
              <a:spcBef>
                <a:spcPts val="0"/>
              </a:spcBef>
              <a:buFont typeface="+mj-lt"/>
              <a:buAutoNum type="arabicParenR"/>
            </a:pPr>
            <a:r>
              <a:rPr lang="en-US" sz="2100" dirty="0" smtClean="0">
                <a:latin typeface="Arial Black" pitchFamily="34" charset="0"/>
              </a:rPr>
              <a:t> </a:t>
            </a:r>
            <a:r>
              <a:rPr lang="en-US" sz="2400" dirty="0" smtClean="0">
                <a:latin typeface="Arial Black" pitchFamily="34" charset="0"/>
              </a:rPr>
              <a:t>Google </a:t>
            </a:r>
            <a:r>
              <a:rPr lang="en-US" sz="2400" b="1" u="sng" dirty="0" smtClean="0">
                <a:latin typeface="Arial Black" pitchFamily="34" charset="0"/>
              </a:rPr>
              <a:t>Android</a:t>
            </a:r>
            <a:endParaRPr lang="en-US" sz="2100" b="1" u="sng" dirty="0" smtClean="0">
              <a:latin typeface="Arial Black" pitchFamily="34" charset="0"/>
            </a:endParaRPr>
          </a:p>
          <a:p>
            <a:pPr>
              <a:spcBef>
                <a:spcPts val="0"/>
              </a:spcBef>
              <a:buFont typeface="+mj-lt"/>
              <a:buAutoNum type="arabicParenR"/>
            </a:pPr>
            <a:r>
              <a:rPr lang="en-US" sz="2100" dirty="0" smtClean="0">
                <a:latin typeface="Arial Black" pitchFamily="34" charset="0"/>
              </a:rPr>
              <a:t> </a:t>
            </a:r>
            <a:r>
              <a:rPr lang="en-US" sz="2400" b="1" u="sng" dirty="0" smtClean="0">
                <a:latin typeface="Arial Black" pitchFamily="34" charset="0"/>
              </a:rPr>
              <a:t>Antifreeze</a:t>
            </a:r>
            <a:endParaRPr lang="en-US" sz="2100" dirty="0" smtClean="0">
              <a:latin typeface="Arial Black" pitchFamily="34" charset="0"/>
            </a:endParaRPr>
          </a:p>
          <a:p>
            <a:pPr>
              <a:spcBef>
                <a:spcPts val="0"/>
              </a:spcBef>
              <a:buFont typeface="+mj-lt"/>
              <a:buAutoNum type="arabicParenR"/>
            </a:pPr>
            <a:endParaRPr lang="en-US" sz="21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12: Technology</a:t>
            </a:r>
            <a:endParaRPr lang="en-US" sz="3600" dirty="0"/>
          </a:p>
        </p:txBody>
      </p:sp>
    </p:spTree>
  </p:cSld>
  <p:clrMapOvr>
    <a:masterClrMapping/>
  </p:clrMapOvr>
  <p:transition/>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End of Session</a:t>
            </a:r>
            <a:endParaRPr lang="en-US" sz="3600" dirty="0"/>
          </a:p>
        </p:txBody>
      </p:sp>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Scores will be posted as soon as they are ready.			</a:t>
            </a:r>
          </a:p>
        </p:txBody>
      </p:sp>
      <p:grpSp>
        <p:nvGrpSpPr>
          <p:cNvPr id="2" name="Group 4"/>
          <p:cNvGrpSpPr/>
          <p:nvPr/>
        </p:nvGrpSpPr>
        <p:grpSpPr>
          <a:xfrm>
            <a:off x="0" y="6277190"/>
            <a:ext cx="9144000" cy="580813"/>
            <a:chOff x="0" y="6304845"/>
            <a:chExt cx="9144000" cy="553155"/>
          </a:xfrm>
        </p:grpSpPr>
        <p:sp>
          <p:nvSpPr>
            <p:cNvPr id="6" name="Rectangle 5"/>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7" name="Picture 2"/>
            <p:cNvPicPr>
              <a:picLocks noChangeAspect="1" noChangeArrowheads="1"/>
            </p:cNvPicPr>
            <p:nvPr/>
          </p:nvPicPr>
          <p:blipFill>
            <a:blip r:embed="rId2" cstate="print"/>
            <a:srcRect/>
            <a:stretch>
              <a:fillRect/>
            </a:stretch>
          </p:blipFill>
          <p:spPr bwMode="auto">
            <a:xfrm>
              <a:off x="8077200" y="6304845"/>
              <a:ext cx="1066797" cy="553154"/>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43400"/>
          </a:xfrm>
        </p:spPr>
        <p:txBody>
          <a:bodyPr numCol="1">
            <a:normAutofit fontScale="85000" lnSpcReduction="20000"/>
          </a:bodyPr>
          <a:lstStyle/>
          <a:p>
            <a:pPr marL="228600" indent="0">
              <a:buNone/>
            </a:pPr>
            <a:r>
              <a:rPr lang="en-US" sz="3000" dirty="0" smtClean="0">
                <a:latin typeface="Arial Black" pitchFamily="34" charset="0"/>
              </a:rPr>
              <a:t>Answers for Life Science questions follow on next slide.</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Advance once all answer sheets have been collected.</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Group A Students may return to their team.</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Group B Students may be seated.</a:t>
            </a:r>
          </a:p>
          <a:p>
            <a:pPr marL="228600" indent="0">
              <a:buNone/>
            </a:pPr>
            <a:r>
              <a:rPr lang="en-US" sz="3000" dirty="0" smtClean="0">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Topic Assignments</a:t>
            </a:r>
            <a:endParaRPr lang="en-US" sz="3600" dirty="0"/>
          </a:p>
        </p:txBody>
      </p:sp>
      <p:grpSp>
        <p:nvGrpSpPr>
          <p:cNvPr id="2" name="Group 4"/>
          <p:cNvGrpSpPr/>
          <p:nvPr/>
        </p:nvGrpSpPr>
        <p:grpSpPr>
          <a:xfrm>
            <a:off x="0" y="6277190"/>
            <a:ext cx="9144000" cy="580813"/>
            <a:chOff x="0" y="6304845"/>
            <a:chExt cx="9144000" cy="553155"/>
          </a:xfrm>
        </p:grpSpPr>
        <p:sp>
          <p:nvSpPr>
            <p:cNvPr id="6" name="Rectangle 5"/>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7"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11" name="Rectangle 10"/>
          <p:cNvSpPr/>
          <p:nvPr/>
        </p:nvSpPr>
        <p:spPr>
          <a:xfrm>
            <a:off x="0" y="541020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6 Minutes Remaining</a:t>
            </a:r>
            <a:endParaRPr lang="en-US" dirty="0">
              <a:solidFill>
                <a:schemeClr val="bg1"/>
              </a:solidFill>
              <a:latin typeface="Arial Black" pitchFamily="34" charset="0"/>
            </a:endParaRPr>
          </a:p>
        </p:txBody>
      </p:sp>
      <p:sp>
        <p:nvSpPr>
          <p:cNvPr id="8" name="Content Placeholder 2"/>
          <p:cNvSpPr>
            <a:spLocks noGrp="1"/>
          </p:cNvSpPr>
          <p:nvPr>
            <p:ph idx="1"/>
          </p:nvPr>
        </p:nvSpPr>
        <p:spPr>
          <a:xfrm>
            <a:off x="0" y="1219200"/>
            <a:ext cx="9144000" cy="4038599"/>
          </a:xfrm>
        </p:spPr>
        <p:txBody>
          <a:bodyPr numCol="2">
            <a:normAutofit/>
          </a:bodyPr>
          <a:lstStyle/>
          <a:p>
            <a:pPr marL="571500">
              <a:buNone/>
            </a:pPr>
            <a:r>
              <a:rPr lang="en-US" sz="2200" dirty="0" smtClean="0">
                <a:solidFill>
                  <a:srgbClr val="FF0000"/>
                </a:solidFill>
                <a:latin typeface="Arial Black" pitchFamily="34" charset="0"/>
              </a:rPr>
              <a:t>Group A</a:t>
            </a:r>
          </a:p>
          <a:p>
            <a:pPr marL="571500" indent="-223838">
              <a:buNone/>
            </a:pPr>
            <a:r>
              <a:rPr lang="en-US" sz="2200" dirty="0">
                <a:solidFill>
                  <a:srgbClr val="FF0000"/>
                </a:solidFill>
                <a:latin typeface="Arial Black" pitchFamily="34" charset="0"/>
              </a:rPr>
              <a:t>1) Life Science</a:t>
            </a:r>
          </a:p>
          <a:p>
            <a:pPr marL="571500" indent="-223838">
              <a:buNone/>
            </a:pPr>
            <a:r>
              <a:rPr lang="en-US" sz="2200" dirty="0">
                <a:solidFill>
                  <a:srgbClr val="FF0000"/>
                </a:solidFill>
                <a:latin typeface="Arial Black" pitchFamily="34" charset="0"/>
              </a:rPr>
              <a:t>5) NC Colleges and Univ.</a:t>
            </a:r>
          </a:p>
          <a:p>
            <a:pPr marL="571500" indent="-223838">
              <a:buNone/>
            </a:pPr>
            <a:r>
              <a:rPr lang="en-US" sz="2200" dirty="0">
                <a:solidFill>
                  <a:srgbClr val="FF0000"/>
                </a:solidFill>
                <a:latin typeface="Arial Black" pitchFamily="34" charset="0"/>
              </a:rPr>
              <a:t>9) Arts / Media</a:t>
            </a:r>
          </a:p>
          <a:p>
            <a:pPr marL="571500" indent="-223838">
              <a:buNone/>
            </a:pPr>
            <a:endParaRPr lang="en-US" sz="1800" dirty="0">
              <a:solidFill>
                <a:schemeClr val="bg1"/>
              </a:solidFill>
              <a:latin typeface="Arial Black" pitchFamily="34" charset="0"/>
            </a:endParaRPr>
          </a:p>
          <a:p>
            <a:pPr marL="571500">
              <a:buNone/>
            </a:pPr>
            <a:r>
              <a:rPr lang="en-US" sz="2200" dirty="0">
                <a:solidFill>
                  <a:schemeClr val="bg2">
                    <a:lumMod val="50000"/>
                  </a:schemeClr>
                </a:solidFill>
                <a:latin typeface="Arial Black" pitchFamily="34" charset="0"/>
              </a:rPr>
              <a:t>Group C</a:t>
            </a:r>
          </a:p>
          <a:p>
            <a:pPr marL="571500" indent="-223838">
              <a:buNone/>
            </a:pPr>
            <a:r>
              <a:rPr lang="en-US" sz="2200" dirty="0">
                <a:solidFill>
                  <a:schemeClr val="bg2">
                    <a:lumMod val="50000"/>
                  </a:schemeClr>
                </a:solidFill>
                <a:latin typeface="Arial Black" pitchFamily="34" charset="0"/>
              </a:rPr>
              <a:t>3) Writing</a:t>
            </a:r>
          </a:p>
          <a:p>
            <a:pPr marL="571500" indent="-223838">
              <a:buNone/>
            </a:pPr>
            <a:r>
              <a:rPr lang="en-US" sz="2200" dirty="0">
                <a:solidFill>
                  <a:schemeClr val="bg2">
                    <a:lumMod val="50000"/>
                  </a:schemeClr>
                </a:solidFill>
                <a:latin typeface="Arial Black" pitchFamily="34" charset="0"/>
              </a:rPr>
              <a:t>7) US History</a:t>
            </a:r>
          </a:p>
          <a:p>
            <a:pPr marL="571500" indent="-223838">
              <a:buNone/>
            </a:pPr>
            <a:r>
              <a:rPr lang="en-US" sz="2200" dirty="0">
                <a:solidFill>
                  <a:schemeClr val="bg2">
                    <a:lumMod val="50000"/>
                  </a:schemeClr>
                </a:solidFill>
                <a:latin typeface="Arial Black" pitchFamily="34" charset="0"/>
              </a:rPr>
              <a:t>11) NC Government</a:t>
            </a:r>
          </a:p>
          <a:p>
            <a:pPr marL="571500" indent="-223838">
              <a:buNone/>
            </a:pPr>
            <a:endParaRPr lang="en-US" sz="2400" dirty="0" smtClean="0">
              <a:solidFill>
                <a:schemeClr val="bg1"/>
              </a:solidFill>
            </a:endParaRPr>
          </a:p>
          <a:p>
            <a:pPr marL="571500">
              <a:buNone/>
            </a:pPr>
            <a:r>
              <a:rPr lang="en-US" sz="2200" dirty="0" smtClean="0">
                <a:solidFill>
                  <a:srgbClr val="00B050"/>
                </a:solidFill>
                <a:latin typeface="Arial Black" pitchFamily="34" charset="0"/>
              </a:rPr>
              <a:t>Group B</a:t>
            </a:r>
          </a:p>
          <a:p>
            <a:pPr marL="571500">
              <a:buNone/>
            </a:pPr>
            <a:r>
              <a:rPr lang="en-US" sz="2200" dirty="0" smtClean="0">
                <a:solidFill>
                  <a:srgbClr val="00B050"/>
                </a:solidFill>
                <a:latin typeface="Arial Black" pitchFamily="34" charset="0"/>
              </a:rPr>
              <a:t>2) World History</a:t>
            </a:r>
          </a:p>
          <a:p>
            <a:pPr marL="571500">
              <a:buNone/>
            </a:pPr>
            <a:r>
              <a:rPr lang="en-US" sz="2200" dirty="0" smtClean="0">
                <a:solidFill>
                  <a:srgbClr val="00B050"/>
                </a:solidFill>
                <a:latin typeface="Arial Black" pitchFamily="34" charset="0"/>
              </a:rPr>
              <a:t>6) Literature</a:t>
            </a:r>
          </a:p>
          <a:p>
            <a:pPr marL="571500">
              <a:buNone/>
            </a:pPr>
            <a:r>
              <a:rPr lang="en-US" sz="2200" dirty="0" smtClean="0">
                <a:solidFill>
                  <a:srgbClr val="00B050"/>
                </a:solidFill>
                <a:latin typeface="Arial Black" pitchFamily="34" charset="0"/>
              </a:rPr>
              <a:t>10) Earth Science</a:t>
            </a:r>
          </a:p>
          <a:p>
            <a:pPr marL="571500">
              <a:buNone/>
            </a:pPr>
            <a:endParaRPr lang="en-US" sz="1800" dirty="0" smtClean="0">
              <a:solidFill>
                <a:schemeClr val="bg1"/>
              </a:solidFill>
              <a:latin typeface="Arial Black" pitchFamily="34" charset="0"/>
            </a:endParaRPr>
          </a:p>
          <a:p>
            <a:pPr marL="571500">
              <a:buNone/>
            </a:pPr>
            <a:r>
              <a:rPr lang="en-US" sz="2200" dirty="0" smtClean="0">
                <a:solidFill>
                  <a:srgbClr val="002060"/>
                </a:solidFill>
                <a:latin typeface="Arial Black" pitchFamily="34" charset="0"/>
              </a:rPr>
              <a:t>Group D</a:t>
            </a:r>
          </a:p>
          <a:p>
            <a:pPr marL="571500" indent="-223838">
              <a:buNone/>
            </a:pPr>
            <a:r>
              <a:rPr lang="en-US" sz="2200" dirty="0" smtClean="0">
                <a:solidFill>
                  <a:srgbClr val="002060"/>
                </a:solidFill>
                <a:latin typeface="Arial Black" pitchFamily="34" charset="0"/>
              </a:rPr>
              <a:t>4) PE / Sports</a:t>
            </a:r>
          </a:p>
          <a:p>
            <a:pPr marL="571500" indent="-223838">
              <a:buNone/>
            </a:pPr>
            <a:r>
              <a:rPr lang="en-US" sz="2200" dirty="0" smtClean="0">
                <a:solidFill>
                  <a:srgbClr val="002060"/>
                </a:solidFill>
                <a:latin typeface="Arial Black" pitchFamily="34" charset="0"/>
              </a:rPr>
              <a:t>8) Mathematics</a:t>
            </a:r>
          </a:p>
          <a:p>
            <a:pPr marL="571500" indent="-223838">
              <a:buNone/>
            </a:pPr>
            <a:r>
              <a:rPr lang="en-US" sz="2200" dirty="0" smtClean="0">
                <a:solidFill>
                  <a:srgbClr val="002060"/>
                </a:solidFill>
                <a:latin typeface="Arial Black" pitchFamily="34" charset="0"/>
              </a:rPr>
              <a:t>12) Technology</a:t>
            </a:r>
          </a:p>
          <a:p>
            <a:pPr lvl="1">
              <a:buNone/>
            </a:pPr>
            <a:endParaRPr lang="en-US" sz="2400" dirty="0" smtClean="0">
              <a:solidFill>
                <a:schemeClr val="bg1"/>
              </a:solidFill>
            </a:endParaRPr>
          </a:p>
        </p:txBody>
      </p:sp>
    </p:spTree>
  </p:cSld>
  <p:clrMapOvr>
    <a:masterClrMapping/>
  </p:clrMapOvr>
  <p:transition advClick="0" advTm="18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00600"/>
          </a:xfrm>
        </p:spPr>
        <p:txBody>
          <a:bodyPr numCol="1">
            <a:noAutofit/>
          </a:bodyPr>
          <a:lstStyle/>
          <a:p>
            <a:pPr marL="0" indent="0">
              <a:spcBef>
                <a:spcPts val="0"/>
              </a:spcBef>
              <a:buNone/>
            </a:pPr>
            <a:r>
              <a:rPr lang="en-US" sz="2200" dirty="0" smtClean="0">
                <a:latin typeface="Arial Black" pitchFamily="34" charset="0"/>
              </a:rPr>
              <a:t>Answers</a:t>
            </a:r>
          </a:p>
          <a:p>
            <a:pPr marL="228600" indent="-457200">
              <a:spcBef>
                <a:spcPts val="0"/>
              </a:spcBef>
              <a:buFont typeface="+mj-lt"/>
              <a:buAutoNum type="arabicParenR"/>
            </a:pPr>
            <a:r>
              <a:rPr lang="en-US" sz="2200" b="1" u="sng" dirty="0" smtClean="0">
                <a:latin typeface="Arial Black" pitchFamily="34" charset="0"/>
              </a:rPr>
              <a:t>Virus</a:t>
            </a:r>
            <a:r>
              <a:rPr lang="en-US" sz="2200" dirty="0" smtClean="0">
                <a:latin typeface="Arial Black" pitchFamily="34" charset="0"/>
              </a:rPr>
              <a:t>es</a:t>
            </a:r>
          </a:p>
          <a:p>
            <a:pPr marL="457200" indent="-457200">
              <a:spcBef>
                <a:spcPts val="0"/>
              </a:spcBef>
              <a:buFont typeface="+mj-lt"/>
              <a:buAutoNum type="arabicParenR"/>
            </a:pPr>
            <a:r>
              <a:rPr lang="en-US" sz="2200" b="1" u="sng" dirty="0" smtClean="0">
                <a:latin typeface="Arial Black" pitchFamily="34" charset="0"/>
              </a:rPr>
              <a:t>Mammal</a:t>
            </a:r>
          </a:p>
          <a:p>
            <a:pPr marL="457200" indent="-457200">
              <a:spcBef>
                <a:spcPts val="0"/>
              </a:spcBef>
              <a:buFont typeface="+mj-lt"/>
              <a:buAutoNum type="arabicParenR"/>
            </a:pPr>
            <a:r>
              <a:rPr lang="en-US" sz="2200" b="1" u="sng" dirty="0" smtClean="0">
                <a:latin typeface="Arial Black" pitchFamily="34" charset="0"/>
              </a:rPr>
              <a:t>Symbiosis</a:t>
            </a:r>
            <a:r>
              <a:rPr lang="en-US" sz="2200" dirty="0" smtClean="0">
                <a:latin typeface="Arial Black" pitchFamily="34" charset="0"/>
              </a:rPr>
              <a:t> </a:t>
            </a:r>
          </a:p>
          <a:p>
            <a:pPr marL="457200" indent="-457200">
              <a:spcBef>
                <a:spcPts val="0"/>
              </a:spcBef>
              <a:buFont typeface="+mj-lt"/>
              <a:buAutoNum type="arabicParenR"/>
            </a:pPr>
            <a:r>
              <a:rPr lang="en-US" sz="2200" b="1" u="sng" dirty="0" smtClean="0">
                <a:latin typeface="Arial Black" pitchFamily="34" charset="0"/>
              </a:rPr>
              <a:t>Lung</a:t>
            </a:r>
            <a:r>
              <a:rPr lang="en-US" sz="2200" dirty="0" smtClean="0">
                <a:latin typeface="Arial Black" pitchFamily="34" charset="0"/>
              </a:rPr>
              <a:t>s</a:t>
            </a:r>
          </a:p>
          <a:p>
            <a:pPr marL="457200" indent="-457200">
              <a:spcBef>
                <a:spcPts val="0"/>
              </a:spcBef>
              <a:buFont typeface="+mj-lt"/>
              <a:buAutoNum type="arabicParenR"/>
            </a:pPr>
            <a:r>
              <a:rPr lang="en-US" sz="2200" dirty="0" smtClean="0">
                <a:latin typeface="Arial Black" pitchFamily="34" charset="0"/>
              </a:rPr>
              <a:t>Cell </a:t>
            </a:r>
            <a:r>
              <a:rPr lang="en-US" sz="2200" b="1" u="sng" dirty="0" smtClean="0">
                <a:latin typeface="Arial Black" pitchFamily="34" charset="0"/>
              </a:rPr>
              <a:t>Membrane</a:t>
            </a:r>
            <a:r>
              <a:rPr lang="en-US" sz="2200" dirty="0" smtClean="0">
                <a:latin typeface="Arial Black" pitchFamily="34" charset="0"/>
              </a:rPr>
              <a:t> [or Plasma </a:t>
            </a:r>
            <a:r>
              <a:rPr lang="en-US" sz="2200" b="1" u="sng" dirty="0" smtClean="0">
                <a:latin typeface="Arial Black" pitchFamily="34" charset="0"/>
              </a:rPr>
              <a:t>Membrane</a:t>
            </a:r>
            <a:r>
              <a:rPr lang="en-US" sz="2200" dirty="0" smtClean="0">
                <a:latin typeface="Arial Black" pitchFamily="34" charset="0"/>
              </a:rPr>
              <a:t>]</a:t>
            </a:r>
          </a:p>
          <a:p>
            <a:pPr marL="457200" indent="-457200">
              <a:spcBef>
                <a:spcPts val="0"/>
              </a:spcBef>
              <a:buFont typeface="+mj-lt"/>
              <a:buAutoNum type="arabicParenR"/>
            </a:pPr>
            <a:r>
              <a:rPr lang="en-US" sz="2200" b="1" u="sng" dirty="0" smtClean="0">
                <a:latin typeface="Arial Black" pitchFamily="34" charset="0"/>
              </a:rPr>
              <a:t>Algae</a:t>
            </a:r>
            <a:endParaRPr lang="en-US" sz="2200" dirty="0" smtClean="0">
              <a:latin typeface="Arial Black" pitchFamily="34" charset="0"/>
            </a:endParaRPr>
          </a:p>
          <a:p>
            <a:pPr marL="457200" indent="-457200">
              <a:spcBef>
                <a:spcPts val="0"/>
              </a:spcBef>
              <a:buFont typeface="+mj-lt"/>
              <a:buAutoNum type="arabicParenR"/>
            </a:pPr>
            <a:r>
              <a:rPr lang="en-US" sz="2200" b="1" u="sng" dirty="0" smtClean="0">
                <a:latin typeface="Arial Black" pitchFamily="34" charset="0"/>
              </a:rPr>
              <a:t>Phenotype</a:t>
            </a:r>
            <a:r>
              <a:rPr lang="en-US" sz="2200" dirty="0" smtClean="0">
                <a:latin typeface="Arial Black" pitchFamily="34" charset="0"/>
              </a:rPr>
              <a:t>s</a:t>
            </a:r>
          </a:p>
          <a:p>
            <a:pPr marL="457200" indent="-457200">
              <a:spcBef>
                <a:spcPts val="0"/>
              </a:spcBef>
              <a:buFont typeface="+mj-lt"/>
              <a:buAutoNum type="arabicParenR"/>
            </a:pPr>
            <a:r>
              <a:rPr lang="en-US" sz="2200" b="1" u="sng" dirty="0" smtClean="0">
                <a:latin typeface="Arial Black" pitchFamily="34" charset="0"/>
              </a:rPr>
              <a:t>Intestine </a:t>
            </a:r>
            <a:r>
              <a:rPr lang="en-US" sz="2200" dirty="0" smtClean="0">
                <a:latin typeface="Arial Black" pitchFamily="34" charset="0"/>
              </a:rPr>
              <a:t>[accept Small </a:t>
            </a:r>
            <a:r>
              <a:rPr lang="en-US" sz="2200" b="1" u="sng" dirty="0" smtClean="0">
                <a:latin typeface="Arial Black" pitchFamily="34" charset="0"/>
              </a:rPr>
              <a:t>Intestine</a:t>
            </a:r>
            <a:r>
              <a:rPr lang="en-US" sz="2200" dirty="0" smtClean="0">
                <a:latin typeface="Arial Black" pitchFamily="34" charset="0"/>
              </a:rPr>
              <a:t> or Large  </a:t>
            </a:r>
            <a:r>
              <a:rPr lang="en-US" sz="2200" b="1" u="sng" dirty="0" smtClean="0">
                <a:latin typeface="Arial Black" pitchFamily="34" charset="0"/>
              </a:rPr>
              <a:t>Intestine</a:t>
            </a:r>
            <a:r>
              <a:rPr lang="en-US" sz="2200" dirty="0" smtClean="0">
                <a:latin typeface="Arial Black" pitchFamily="34" charset="0"/>
              </a:rPr>
              <a:t>]</a:t>
            </a:r>
          </a:p>
          <a:p>
            <a:pPr marL="457200" indent="-457200">
              <a:spcBef>
                <a:spcPts val="0"/>
              </a:spcBef>
              <a:buFont typeface="+mj-lt"/>
              <a:buAutoNum type="arabicParenR"/>
            </a:pPr>
            <a:r>
              <a:rPr lang="en-US" sz="2200" b="1" dirty="0" smtClean="0">
                <a:latin typeface="Arial Black" pitchFamily="34" charset="0"/>
              </a:rPr>
              <a:t> </a:t>
            </a:r>
            <a:r>
              <a:rPr lang="en-US" sz="2200" b="1" u="sng" dirty="0" smtClean="0">
                <a:latin typeface="Arial Black" pitchFamily="34" charset="0"/>
              </a:rPr>
              <a:t>Nectar</a:t>
            </a:r>
            <a:endParaRPr lang="en-US" sz="2200" dirty="0" smtClean="0">
              <a:latin typeface="Arial Black" pitchFamily="34" charset="0"/>
            </a:endParaRPr>
          </a:p>
          <a:p>
            <a:pPr marL="457200" indent="-457200">
              <a:spcBef>
                <a:spcPts val="0"/>
              </a:spcBef>
              <a:buFont typeface="+mj-lt"/>
              <a:buAutoNum type="arabicParenR"/>
            </a:pPr>
            <a:r>
              <a:rPr lang="en-US" sz="2200" b="1" dirty="0" smtClean="0">
                <a:latin typeface="Arial Black" pitchFamily="34" charset="0"/>
              </a:rPr>
              <a:t> </a:t>
            </a:r>
            <a:r>
              <a:rPr lang="en-US" sz="2200" b="1" u="sng" dirty="0" smtClean="0">
                <a:latin typeface="Arial Black" pitchFamily="34" charset="0"/>
              </a:rPr>
              <a:t>Phylum</a:t>
            </a:r>
            <a:endParaRPr lang="en-US" sz="2200" dirty="0" smtClean="0">
              <a:latin typeface="Arial Black" pitchFamily="34" charset="0"/>
            </a:endParaRPr>
          </a:p>
          <a:p>
            <a:pPr marL="457200" indent="-457200">
              <a:spcBef>
                <a:spcPts val="0"/>
              </a:spcBef>
              <a:buFont typeface="+mj-lt"/>
              <a:buAutoNum type="arabicParenR"/>
            </a:pPr>
            <a:r>
              <a:rPr lang="en-US" sz="2200" b="1" dirty="0" smtClean="0">
                <a:latin typeface="Arial Black" pitchFamily="34" charset="0"/>
              </a:rPr>
              <a:t> </a:t>
            </a:r>
            <a:r>
              <a:rPr lang="en-US" sz="2200" b="1" u="sng" dirty="0" smtClean="0">
                <a:latin typeface="Arial Black" pitchFamily="34" charset="0"/>
              </a:rPr>
              <a:t>Tropical Rainforest</a:t>
            </a:r>
            <a:endParaRPr lang="en-US" sz="2200" dirty="0" smtClean="0">
              <a:latin typeface="Arial Black" pitchFamily="34" charset="0"/>
            </a:endParaRPr>
          </a:p>
          <a:p>
            <a:pPr marL="457200" indent="-457200">
              <a:spcBef>
                <a:spcPts val="0"/>
              </a:spcBef>
              <a:buFont typeface="+mj-lt"/>
              <a:buAutoNum type="arabicParenR"/>
            </a:pPr>
            <a:r>
              <a:rPr lang="en-US" sz="2200" b="1" dirty="0" smtClean="0">
                <a:latin typeface="Arial Black" pitchFamily="34" charset="0"/>
              </a:rPr>
              <a:t> </a:t>
            </a:r>
            <a:r>
              <a:rPr lang="en-US" sz="2200" b="1" u="sng" dirty="0" smtClean="0">
                <a:latin typeface="Arial Black" pitchFamily="34" charset="0"/>
              </a:rPr>
              <a:t>X </a:t>
            </a:r>
            <a:r>
              <a:rPr lang="en-US" sz="2200" dirty="0" smtClean="0">
                <a:latin typeface="Arial Black" pitchFamily="34" charset="0"/>
              </a:rPr>
              <a:t>chromosome</a:t>
            </a:r>
          </a:p>
          <a:p>
            <a:pPr marL="457200" indent="-457200">
              <a:spcBef>
                <a:spcPts val="0"/>
              </a:spcBef>
              <a:buFont typeface="+mj-lt"/>
              <a:buAutoNum type="arabicParenR"/>
            </a:pPr>
            <a:endParaRPr lang="en-US" sz="22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4"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128916" name="Equation" r:id="rId5" imgW="114151" imgH="215619" progId="Equation.3">
                  <p:embed/>
                </p:oleObj>
              </mc:Choice>
              <mc:Fallback>
                <p:oleObj name="Equation" r:id="rId5" imgW="114151" imgH="215619"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99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latin typeface="Arial Black" pitchFamily="34" charset="0"/>
              </a:rPr>
              <a:t>Group B Students are seated and ready to begin.</a:t>
            </a:r>
          </a:p>
        </p:txBody>
      </p:sp>
      <p:grpSp>
        <p:nvGrpSpPr>
          <p:cNvPr id="8" name="Group 4"/>
          <p:cNvGrpSpPr/>
          <p:nvPr/>
        </p:nvGrpSpPr>
        <p:grpSpPr>
          <a:xfrm>
            <a:off x="0" y="6277190"/>
            <a:ext cx="9144000" cy="580813"/>
            <a:chOff x="0" y="6304845"/>
            <a:chExt cx="9144000" cy="553155"/>
          </a:xfrm>
        </p:grpSpPr>
        <p:sp>
          <p:nvSpPr>
            <p:cNvPr id="10" name="Rectangle 9"/>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11"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a:t>
            </a:r>
          </a:p>
          <a:p>
            <a:pPr marL="228600" indent="0">
              <a:buNone/>
            </a:pPr>
            <a:r>
              <a:rPr lang="en-US" sz="2800" dirty="0" smtClean="0">
                <a:latin typeface="Arial Black" pitchFamily="34" charset="0"/>
              </a:rPr>
              <a:t>The title “Empress of India” was given to what longest reigning monarch of England whose namesake period spanned most of the late 1800s?</a:t>
            </a:r>
          </a:p>
          <a:p>
            <a:pPr marL="228600" indent="0">
              <a:buNone/>
            </a:pPr>
            <a:endParaRPr lang="en-US" sz="2800" dirty="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a:t>
            </a:r>
          </a:p>
          <a:p>
            <a:pPr marL="228600" indent="0">
              <a:buNone/>
            </a:pPr>
            <a:r>
              <a:rPr lang="en-US" sz="2800" dirty="0" smtClean="0">
                <a:latin typeface="Arial Black" pitchFamily="34" charset="0"/>
              </a:rPr>
              <a:t>The title “Empress of India” was given to what longest reigning monarch of England whose namesake period spanned most of the late 1800s?</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cSld>
  <p:clrMapOvr>
    <a:masterClrMapping/>
  </p:clrMapOvr>
  <p:transition advClick="0" advTm="5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#2:</a:t>
            </a:r>
          </a:p>
          <a:p>
            <a:pPr marL="228600" indent="0">
              <a:buNone/>
            </a:pPr>
            <a:r>
              <a:rPr lang="en-US" sz="2800" dirty="0" smtClean="0">
                <a:latin typeface="Arial Black" pitchFamily="34" charset="0"/>
              </a:rPr>
              <a:t>Ferdinand and Isabella, the rulers of Aragon and Castile, unified what modern day country?</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extLst>
      <p:ext uri="{BB962C8B-B14F-4D97-AF65-F5344CB8AC3E}">
        <p14:creationId xmlns:p14="http://schemas.microsoft.com/office/powerpoint/2010/main" val="209895017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#2:</a:t>
            </a:r>
          </a:p>
          <a:p>
            <a:pPr marL="228600" indent="0">
              <a:buNone/>
            </a:pPr>
            <a:r>
              <a:rPr lang="en-US" sz="2800" dirty="0" smtClean="0">
                <a:latin typeface="Arial Black" pitchFamily="34" charset="0"/>
              </a:rPr>
              <a:t>Ferdinand and Isabella, the rulers of Aragon and Castile, unified what modern day country?</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extLst>
      <p:ext uri="{BB962C8B-B14F-4D97-AF65-F5344CB8AC3E}">
        <p14:creationId xmlns:p14="http://schemas.microsoft.com/office/powerpoint/2010/main" val="2098950175"/>
      </p:ext>
    </p:extLst>
  </p:cSld>
  <p:clrMapOvr>
    <a:masterClrMapping/>
  </p:clrMapOvr>
  <p:transition advClick="0" advTm="5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#3:</a:t>
            </a:r>
          </a:p>
          <a:p>
            <a:pPr marL="228600" indent="0">
              <a:buNone/>
            </a:pPr>
            <a:r>
              <a:rPr lang="en-US" sz="2800" dirty="0" smtClean="0">
                <a:latin typeface="Arial Black" pitchFamily="34" charset="0"/>
              </a:rPr>
              <a:t>In 2009, Hermann de </a:t>
            </a:r>
            <a:r>
              <a:rPr lang="en-US" sz="2800" dirty="0" err="1" smtClean="0">
                <a:latin typeface="Arial Black" pitchFamily="34" charset="0"/>
              </a:rPr>
              <a:t>Rompuy</a:t>
            </a:r>
            <a:r>
              <a:rPr lang="en-US" sz="2800" dirty="0" smtClean="0">
                <a:latin typeface="Arial Black" pitchFamily="34" charset="0"/>
              </a:rPr>
              <a:t> became the first president of what organization with capital at Brussels that unites the countries on its namesake continent?</a:t>
            </a:r>
          </a:p>
          <a:p>
            <a:pPr marL="228600" indent="0">
              <a:buNone/>
            </a:pPr>
            <a:endParaRPr lang="en-US" sz="2800" dirty="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extLst>
      <p:ext uri="{BB962C8B-B14F-4D97-AF65-F5344CB8AC3E}">
        <p14:creationId xmlns:p14="http://schemas.microsoft.com/office/powerpoint/2010/main" val="63907908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#3:</a:t>
            </a:r>
          </a:p>
          <a:p>
            <a:pPr marL="228600" indent="0">
              <a:buNone/>
            </a:pPr>
            <a:r>
              <a:rPr lang="en-US" sz="2800" dirty="0" smtClean="0">
                <a:latin typeface="Arial Black" pitchFamily="34" charset="0"/>
              </a:rPr>
              <a:t>In 2009, Hermann de </a:t>
            </a:r>
            <a:r>
              <a:rPr lang="en-US" sz="2800" dirty="0" err="1" smtClean="0">
                <a:latin typeface="Arial Black" pitchFamily="34" charset="0"/>
              </a:rPr>
              <a:t>Rompuy</a:t>
            </a:r>
            <a:r>
              <a:rPr lang="en-US" sz="2800" dirty="0" smtClean="0">
                <a:latin typeface="Arial Black" pitchFamily="34" charset="0"/>
              </a:rPr>
              <a:t> became the first president of what organization with capital at Brussels that unites the countries on its namesake continent?</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extLst>
      <p:ext uri="{BB962C8B-B14F-4D97-AF65-F5344CB8AC3E}">
        <p14:creationId xmlns:p14="http://schemas.microsoft.com/office/powerpoint/2010/main" val="639079088"/>
      </p:ext>
    </p:extLst>
  </p:cSld>
  <p:clrMapOvr>
    <a:masterClrMapping/>
  </p:clrMapOvr>
  <p:transition advClick="0" advTm="5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924800" cy="4038599"/>
          </a:xfrm>
        </p:spPr>
        <p:txBody>
          <a:bodyPr numCol="1">
            <a:normAutofit/>
          </a:bodyPr>
          <a:lstStyle/>
          <a:p>
            <a:pPr marL="228600" indent="0">
              <a:buNone/>
            </a:pPr>
            <a:r>
              <a:rPr lang="en-US" sz="2800" dirty="0" smtClean="0">
                <a:latin typeface="Arial Black" pitchFamily="34" charset="0"/>
              </a:rPr>
              <a:t>Question #4:</a:t>
            </a:r>
          </a:p>
          <a:p>
            <a:pPr marL="228600" indent="0">
              <a:buNone/>
            </a:pPr>
            <a:r>
              <a:rPr lang="en-US" sz="2800" dirty="0" smtClean="0">
                <a:latin typeface="Arial Black" pitchFamily="34" charset="0"/>
              </a:rPr>
              <a:t>What explorer who sought to reach the Spice Islands by traveling west died after a clash in the Philippines? He led the first expedition to circumnavigate the world. </a:t>
            </a:r>
          </a:p>
          <a:p>
            <a:pPr marL="228600" indent="0">
              <a:buNone/>
            </a:pPr>
            <a:endParaRPr lang="en-US" sz="2800" dirty="0" smtClean="0">
              <a:latin typeface="Arial Black" pitchFamily="34" charset="0"/>
            </a:endParaRPr>
          </a:p>
          <a:p>
            <a:pPr marL="228600" indent="0">
              <a:buNone/>
            </a:pPr>
            <a:endParaRPr lang="en-US" sz="2800" dirty="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
        <p:nvSpPr>
          <p:cNvPr id="12462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Lucida Sans Unicode" pitchFamily="34" charset="0"/>
                <a:cs typeface="Times New Roman" pitchFamily="18" charset="0"/>
              </a:rPr>
              <a:t>What author of the “Little Red Book” was the first Communist ruler of China?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0373616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924800" cy="4038599"/>
          </a:xfrm>
        </p:spPr>
        <p:txBody>
          <a:bodyPr numCol="1">
            <a:normAutofit/>
          </a:bodyPr>
          <a:lstStyle/>
          <a:p>
            <a:pPr marL="228600" indent="0">
              <a:buNone/>
            </a:pPr>
            <a:r>
              <a:rPr lang="en-US" sz="2800" dirty="0" smtClean="0">
                <a:latin typeface="Arial Black" pitchFamily="34" charset="0"/>
              </a:rPr>
              <a:t>Question #4:</a:t>
            </a:r>
          </a:p>
          <a:p>
            <a:pPr marL="228600" indent="0">
              <a:buNone/>
            </a:pPr>
            <a:r>
              <a:rPr lang="en-US" sz="2800" dirty="0" smtClean="0">
                <a:latin typeface="Arial Black" pitchFamily="34" charset="0"/>
              </a:rPr>
              <a:t>What explorer who sought to reach the Spice Islands by traveling west died after a clash in the Philippines? He led the first expedition to circumnavigate the world. </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
        <p:nvSpPr>
          <p:cNvPr id="12462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Lucida Sans Unicode" pitchFamily="34" charset="0"/>
                <a:cs typeface="Times New Roman" pitchFamily="18" charset="0"/>
              </a:rPr>
              <a:t>What author of the “Little Red Book” was the first Communist ruler of China?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03736168"/>
      </p:ext>
    </p:extLst>
  </p:cSld>
  <p:clrMapOvr>
    <a:masterClrMapping/>
  </p:clrMapOvr>
  <p:transition advClick="0"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Topic Assignments</a:t>
            </a:r>
            <a:endParaRPr lang="en-US" sz="3600" dirty="0"/>
          </a:p>
        </p:txBody>
      </p:sp>
      <p:grpSp>
        <p:nvGrpSpPr>
          <p:cNvPr id="2" name="Group 4"/>
          <p:cNvGrpSpPr/>
          <p:nvPr/>
        </p:nvGrpSpPr>
        <p:grpSpPr>
          <a:xfrm>
            <a:off x="0" y="6277190"/>
            <a:ext cx="9144000" cy="580813"/>
            <a:chOff x="0" y="6304845"/>
            <a:chExt cx="9144000" cy="553155"/>
          </a:xfrm>
        </p:grpSpPr>
        <p:sp>
          <p:nvSpPr>
            <p:cNvPr id="6" name="Rectangle 5"/>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7"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10" name="Rectangle 9"/>
          <p:cNvSpPr/>
          <p:nvPr/>
        </p:nvSpPr>
        <p:spPr>
          <a:xfrm>
            <a:off x="0" y="5410200"/>
            <a:ext cx="91440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3 Minutes Remaining</a:t>
            </a:r>
            <a:endParaRPr lang="en-US" dirty="0">
              <a:solidFill>
                <a:schemeClr val="bg1"/>
              </a:solidFill>
              <a:latin typeface="Arial Black" pitchFamily="34" charset="0"/>
            </a:endParaRPr>
          </a:p>
        </p:txBody>
      </p:sp>
      <p:sp>
        <p:nvSpPr>
          <p:cNvPr id="8" name="Content Placeholder 2"/>
          <p:cNvSpPr>
            <a:spLocks noGrp="1"/>
          </p:cNvSpPr>
          <p:nvPr>
            <p:ph idx="1"/>
          </p:nvPr>
        </p:nvSpPr>
        <p:spPr>
          <a:xfrm>
            <a:off x="0" y="1219200"/>
            <a:ext cx="9144000" cy="4038599"/>
          </a:xfrm>
        </p:spPr>
        <p:txBody>
          <a:bodyPr numCol="2">
            <a:normAutofit/>
          </a:bodyPr>
          <a:lstStyle/>
          <a:p>
            <a:pPr marL="571500">
              <a:buNone/>
            </a:pPr>
            <a:r>
              <a:rPr lang="en-US" sz="2200" dirty="0" smtClean="0">
                <a:solidFill>
                  <a:srgbClr val="FF0000"/>
                </a:solidFill>
                <a:latin typeface="Arial Black" pitchFamily="34" charset="0"/>
              </a:rPr>
              <a:t>Group A</a:t>
            </a:r>
          </a:p>
          <a:p>
            <a:pPr marL="571500" indent="-223838">
              <a:buNone/>
            </a:pPr>
            <a:r>
              <a:rPr lang="en-US" sz="2200" dirty="0">
                <a:solidFill>
                  <a:srgbClr val="FF0000"/>
                </a:solidFill>
                <a:latin typeface="Arial Black" pitchFamily="34" charset="0"/>
              </a:rPr>
              <a:t>1) Life Science</a:t>
            </a:r>
          </a:p>
          <a:p>
            <a:pPr marL="571500" indent="-223838">
              <a:buNone/>
            </a:pPr>
            <a:r>
              <a:rPr lang="en-US" sz="2200" dirty="0">
                <a:solidFill>
                  <a:srgbClr val="FF0000"/>
                </a:solidFill>
                <a:latin typeface="Arial Black" pitchFamily="34" charset="0"/>
              </a:rPr>
              <a:t>5) NC Colleges and Univ.</a:t>
            </a:r>
          </a:p>
          <a:p>
            <a:pPr marL="571500" indent="-223838">
              <a:buNone/>
            </a:pPr>
            <a:r>
              <a:rPr lang="en-US" sz="2200" dirty="0">
                <a:solidFill>
                  <a:srgbClr val="FF0000"/>
                </a:solidFill>
                <a:latin typeface="Arial Black" pitchFamily="34" charset="0"/>
              </a:rPr>
              <a:t>9) Arts / Media</a:t>
            </a:r>
          </a:p>
          <a:p>
            <a:pPr marL="571500" indent="-223838">
              <a:buNone/>
            </a:pPr>
            <a:endParaRPr lang="en-US" sz="1800" dirty="0">
              <a:solidFill>
                <a:schemeClr val="bg1"/>
              </a:solidFill>
              <a:latin typeface="Arial Black" pitchFamily="34" charset="0"/>
            </a:endParaRPr>
          </a:p>
          <a:p>
            <a:pPr marL="571500">
              <a:buNone/>
            </a:pPr>
            <a:r>
              <a:rPr lang="en-US" sz="2200" dirty="0">
                <a:solidFill>
                  <a:schemeClr val="bg2">
                    <a:lumMod val="50000"/>
                  </a:schemeClr>
                </a:solidFill>
                <a:latin typeface="Arial Black" pitchFamily="34" charset="0"/>
              </a:rPr>
              <a:t>Group C</a:t>
            </a:r>
          </a:p>
          <a:p>
            <a:pPr marL="571500" indent="-223838">
              <a:buNone/>
            </a:pPr>
            <a:r>
              <a:rPr lang="en-US" sz="2200" dirty="0">
                <a:solidFill>
                  <a:schemeClr val="bg2">
                    <a:lumMod val="50000"/>
                  </a:schemeClr>
                </a:solidFill>
                <a:latin typeface="Arial Black" pitchFamily="34" charset="0"/>
              </a:rPr>
              <a:t>3) Writing</a:t>
            </a:r>
          </a:p>
          <a:p>
            <a:pPr marL="571500" indent="-223838">
              <a:buNone/>
            </a:pPr>
            <a:r>
              <a:rPr lang="en-US" sz="2200" dirty="0">
                <a:solidFill>
                  <a:schemeClr val="bg2">
                    <a:lumMod val="50000"/>
                  </a:schemeClr>
                </a:solidFill>
                <a:latin typeface="Arial Black" pitchFamily="34" charset="0"/>
              </a:rPr>
              <a:t>7) US History</a:t>
            </a:r>
          </a:p>
          <a:p>
            <a:pPr marL="571500" indent="-223838">
              <a:buNone/>
            </a:pPr>
            <a:r>
              <a:rPr lang="en-US" sz="2200" dirty="0">
                <a:solidFill>
                  <a:schemeClr val="bg2">
                    <a:lumMod val="50000"/>
                  </a:schemeClr>
                </a:solidFill>
                <a:latin typeface="Arial Black" pitchFamily="34" charset="0"/>
              </a:rPr>
              <a:t>11) NC Government</a:t>
            </a:r>
          </a:p>
          <a:p>
            <a:pPr marL="571500" indent="-223838">
              <a:buNone/>
            </a:pPr>
            <a:endParaRPr lang="en-US" sz="2400" dirty="0" smtClean="0">
              <a:solidFill>
                <a:schemeClr val="bg1"/>
              </a:solidFill>
            </a:endParaRPr>
          </a:p>
          <a:p>
            <a:pPr marL="571500">
              <a:buNone/>
            </a:pPr>
            <a:r>
              <a:rPr lang="en-US" sz="2200" dirty="0" smtClean="0">
                <a:solidFill>
                  <a:srgbClr val="00B050"/>
                </a:solidFill>
                <a:latin typeface="Arial Black" pitchFamily="34" charset="0"/>
              </a:rPr>
              <a:t>Group B</a:t>
            </a:r>
          </a:p>
          <a:p>
            <a:pPr marL="571500">
              <a:buNone/>
            </a:pPr>
            <a:r>
              <a:rPr lang="en-US" sz="2200" dirty="0" smtClean="0">
                <a:solidFill>
                  <a:srgbClr val="00B050"/>
                </a:solidFill>
                <a:latin typeface="Arial Black" pitchFamily="34" charset="0"/>
              </a:rPr>
              <a:t>2) World History</a:t>
            </a:r>
          </a:p>
          <a:p>
            <a:pPr marL="571500">
              <a:buNone/>
            </a:pPr>
            <a:r>
              <a:rPr lang="en-US" sz="2200" dirty="0" smtClean="0">
                <a:solidFill>
                  <a:srgbClr val="00B050"/>
                </a:solidFill>
                <a:latin typeface="Arial Black" pitchFamily="34" charset="0"/>
              </a:rPr>
              <a:t>6) Literature</a:t>
            </a:r>
          </a:p>
          <a:p>
            <a:pPr marL="571500">
              <a:buNone/>
            </a:pPr>
            <a:r>
              <a:rPr lang="en-US" sz="2200" dirty="0" smtClean="0">
                <a:solidFill>
                  <a:srgbClr val="00B050"/>
                </a:solidFill>
                <a:latin typeface="Arial Black" pitchFamily="34" charset="0"/>
              </a:rPr>
              <a:t>10) Earth Science</a:t>
            </a:r>
          </a:p>
          <a:p>
            <a:pPr marL="571500">
              <a:buNone/>
            </a:pPr>
            <a:endParaRPr lang="en-US" sz="1800" dirty="0" smtClean="0">
              <a:solidFill>
                <a:schemeClr val="bg1"/>
              </a:solidFill>
              <a:latin typeface="Arial Black" pitchFamily="34" charset="0"/>
            </a:endParaRPr>
          </a:p>
          <a:p>
            <a:pPr marL="571500">
              <a:buNone/>
            </a:pPr>
            <a:r>
              <a:rPr lang="en-US" sz="2200" dirty="0" smtClean="0">
                <a:solidFill>
                  <a:srgbClr val="002060"/>
                </a:solidFill>
                <a:latin typeface="Arial Black" pitchFamily="34" charset="0"/>
              </a:rPr>
              <a:t>Group D</a:t>
            </a:r>
          </a:p>
          <a:p>
            <a:pPr marL="571500" indent="-223838">
              <a:buNone/>
            </a:pPr>
            <a:r>
              <a:rPr lang="en-US" sz="2200" dirty="0" smtClean="0">
                <a:solidFill>
                  <a:srgbClr val="002060"/>
                </a:solidFill>
                <a:latin typeface="Arial Black" pitchFamily="34" charset="0"/>
              </a:rPr>
              <a:t>4) PE / Sports</a:t>
            </a:r>
          </a:p>
          <a:p>
            <a:pPr marL="571500" indent="-223838">
              <a:buNone/>
            </a:pPr>
            <a:r>
              <a:rPr lang="en-US" sz="2200" dirty="0" smtClean="0">
                <a:solidFill>
                  <a:srgbClr val="002060"/>
                </a:solidFill>
                <a:latin typeface="Arial Black" pitchFamily="34" charset="0"/>
              </a:rPr>
              <a:t>8) Mathematics</a:t>
            </a:r>
          </a:p>
          <a:p>
            <a:pPr marL="571500" indent="-223838">
              <a:buNone/>
            </a:pPr>
            <a:r>
              <a:rPr lang="en-US" sz="2200" dirty="0" smtClean="0">
                <a:solidFill>
                  <a:srgbClr val="002060"/>
                </a:solidFill>
                <a:latin typeface="Arial Black" pitchFamily="34" charset="0"/>
              </a:rPr>
              <a:t>12) Technology</a:t>
            </a:r>
          </a:p>
          <a:p>
            <a:pPr lvl="1">
              <a:buNone/>
            </a:pPr>
            <a:endParaRPr lang="en-US" sz="2400" dirty="0" smtClean="0">
              <a:solidFill>
                <a:schemeClr val="bg1"/>
              </a:solidFill>
            </a:endParaRPr>
          </a:p>
        </p:txBody>
      </p:sp>
    </p:spTree>
  </p:cSld>
  <p:clrMapOvr>
    <a:masterClrMapping/>
  </p:clrMapOvr>
  <p:transition advClick="0" advTm="60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71999"/>
          </a:xfrm>
        </p:spPr>
        <p:txBody>
          <a:bodyPr numCol="1">
            <a:normAutofit/>
          </a:bodyPr>
          <a:lstStyle/>
          <a:p>
            <a:pPr marL="228600" indent="0">
              <a:buNone/>
            </a:pPr>
            <a:r>
              <a:rPr lang="en-US" sz="2800" dirty="0" smtClean="0">
                <a:latin typeface="Arial Black" pitchFamily="34" charset="0"/>
              </a:rPr>
              <a:t>Question #5:</a:t>
            </a:r>
          </a:p>
          <a:p>
            <a:pPr marL="228600" indent="0">
              <a:buNone/>
            </a:pPr>
            <a:r>
              <a:rPr lang="en-US" sz="2800" dirty="0" smtClean="0">
                <a:latin typeface="Arial Black" pitchFamily="34" charset="0"/>
              </a:rPr>
              <a:t>What Frankish ruler who had his capital at Aachen was crowned the first Holy Roman Emperor by Leo III in 800?</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extLst>
      <p:ext uri="{BB962C8B-B14F-4D97-AF65-F5344CB8AC3E}">
        <p14:creationId xmlns:p14="http://schemas.microsoft.com/office/powerpoint/2010/main" val="245898801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71999"/>
          </a:xfrm>
        </p:spPr>
        <p:txBody>
          <a:bodyPr numCol="1">
            <a:normAutofit/>
          </a:bodyPr>
          <a:lstStyle/>
          <a:p>
            <a:pPr marL="228600" indent="0">
              <a:buNone/>
            </a:pPr>
            <a:r>
              <a:rPr lang="en-US" sz="2800" dirty="0" smtClean="0">
                <a:latin typeface="Arial Black" pitchFamily="34" charset="0"/>
              </a:rPr>
              <a:t>Question #5:</a:t>
            </a:r>
          </a:p>
          <a:p>
            <a:pPr marL="228600" indent="0">
              <a:buNone/>
            </a:pPr>
            <a:r>
              <a:rPr lang="en-US" sz="2800" dirty="0" smtClean="0">
                <a:latin typeface="Arial Black" pitchFamily="34" charset="0"/>
              </a:rPr>
              <a:t>What Frankish ruler who had his capital at Aachen was crowned the first Holy Roman Emperor by Leo III in 800?</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extLst>
      <p:ext uri="{BB962C8B-B14F-4D97-AF65-F5344CB8AC3E}">
        <p14:creationId xmlns:p14="http://schemas.microsoft.com/office/powerpoint/2010/main" val="2458988019"/>
      </p:ext>
    </p:extLst>
  </p:cSld>
  <p:clrMapOvr>
    <a:masterClrMapping/>
  </p:clrMapOvr>
  <p:transition advClick="0" advTm="5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#6:</a:t>
            </a:r>
          </a:p>
          <a:p>
            <a:pPr marL="228600" indent="0">
              <a:buNone/>
            </a:pPr>
            <a:r>
              <a:rPr lang="en-US" sz="2800" dirty="0" smtClean="0">
                <a:latin typeface="Arial Black" pitchFamily="34" charset="0"/>
              </a:rPr>
              <a:t>What largest of the Nazi concentration camps had </a:t>
            </a:r>
            <a:r>
              <a:rPr lang="en-US" sz="2800" dirty="0" err="1" smtClean="0">
                <a:latin typeface="Arial Black" pitchFamily="34" charset="0"/>
              </a:rPr>
              <a:t>subcamps</a:t>
            </a:r>
            <a:r>
              <a:rPr lang="en-US" sz="2800" dirty="0" smtClean="0">
                <a:latin typeface="Arial Black" pitchFamily="34" charset="0"/>
              </a:rPr>
              <a:t> at </a:t>
            </a:r>
            <a:r>
              <a:rPr lang="en-US" sz="2800" dirty="0" err="1" smtClean="0">
                <a:latin typeface="Arial Black" pitchFamily="34" charset="0"/>
              </a:rPr>
              <a:t>Birkenau</a:t>
            </a:r>
            <a:r>
              <a:rPr lang="en-US" sz="2800" dirty="0" smtClean="0">
                <a:latin typeface="Arial Black" pitchFamily="34" charset="0"/>
              </a:rPr>
              <a:t> and </a:t>
            </a:r>
            <a:r>
              <a:rPr lang="en-US" sz="2800" dirty="0" err="1" smtClean="0">
                <a:latin typeface="Arial Black" pitchFamily="34" charset="0"/>
              </a:rPr>
              <a:t>Monowitz</a:t>
            </a:r>
            <a:r>
              <a:rPr lang="en-US" sz="2800" dirty="0" smtClean="0">
                <a:latin typeface="Arial Black" pitchFamily="34" charset="0"/>
              </a:rPr>
              <a:t>.</a:t>
            </a:r>
          </a:p>
          <a:p>
            <a:pPr marL="228600" indent="0">
              <a:buNone/>
            </a:pPr>
            <a:endParaRPr lang="en-US" sz="2800" dirty="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extLst>
      <p:ext uri="{BB962C8B-B14F-4D97-AF65-F5344CB8AC3E}">
        <p14:creationId xmlns:p14="http://schemas.microsoft.com/office/powerpoint/2010/main" val="271505230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#6:</a:t>
            </a:r>
          </a:p>
          <a:p>
            <a:pPr marL="228600" indent="0">
              <a:buNone/>
            </a:pPr>
            <a:r>
              <a:rPr lang="en-US" sz="2800" dirty="0" smtClean="0">
                <a:latin typeface="Arial Black" pitchFamily="34" charset="0"/>
              </a:rPr>
              <a:t>What largest of the Nazi concentration camps had </a:t>
            </a:r>
            <a:r>
              <a:rPr lang="en-US" sz="2800" dirty="0" err="1" smtClean="0">
                <a:latin typeface="Arial Black" pitchFamily="34" charset="0"/>
              </a:rPr>
              <a:t>subcamps</a:t>
            </a:r>
            <a:r>
              <a:rPr lang="en-US" sz="2800" dirty="0" smtClean="0">
                <a:latin typeface="Arial Black" pitchFamily="34" charset="0"/>
              </a:rPr>
              <a:t> at </a:t>
            </a:r>
            <a:r>
              <a:rPr lang="en-US" sz="2800" dirty="0" err="1" smtClean="0">
                <a:latin typeface="Arial Black" pitchFamily="34" charset="0"/>
              </a:rPr>
              <a:t>Birkenau</a:t>
            </a:r>
            <a:r>
              <a:rPr lang="en-US" sz="2800" dirty="0" smtClean="0">
                <a:latin typeface="Arial Black" pitchFamily="34" charset="0"/>
              </a:rPr>
              <a:t> and </a:t>
            </a:r>
            <a:r>
              <a:rPr lang="en-US" sz="2800" dirty="0" err="1" smtClean="0">
                <a:latin typeface="Arial Black" pitchFamily="34" charset="0"/>
              </a:rPr>
              <a:t>Monowitz</a:t>
            </a:r>
            <a:r>
              <a:rPr lang="en-US" sz="2800" dirty="0" smtClean="0">
                <a:latin typeface="Arial Black" pitchFamily="34" charset="0"/>
              </a:rPr>
              <a:t>.</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extLst>
      <p:ext uri="{BB962C8B-B14F-4D97-AF65-F5344CB8AC3E}">
        <p14:creationId xmlns:p14="http://schemas.microsoft.com/office/powerpoint/2010/main" val="2715052305"/>
      </p:ext>
    </p:extLst>
  </p:cSld>
  <p:clrMapOvr>
    <a:masterClrMapping/>
  </p:clrMapOvr>
  <p:transition advClick="0" advTm="5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924800" cy="4038599"/>
          </a:xfrm>
        </p:spPr>
        <p:txBody>
          <a:bodyPr numCol="1">
            <a:normAutofit/>
          </a:bodyPr>
          <a:lstStyle/>
          <a:p>
            <a:pPr marL="228600" indent="0">
              <a:buNone/>
            </a:pPr>
            <a:r>
              <a:rPr lang="en-US" sz="2800" dirty="0" smtClean="0">
                <a:latin typeface="Arial Black" pitchFamily="34" charset="0"/>
              </a:rPr>
              <a:t>Question #7:</a:t>
            </a:r>
          </a:p>
          <a:p>
            <a:pPr marL="228600" indent="0">
              <a:buNone/>
            </a:pPr>
            <a:r>
              <a:rPr lang="en-US" sz="2800" dirty="0" smtClean="0">
                <a:latin typeface="Arial Black" pitchFamily="34" charset="0"/>
              </a:rPr>
              <a:t>The </a:t>
            </a:r>
            <a:r>
              <a:rPr lang="en-US" sz="2800" dirty="0" err="1" smtClean="0">
                <a:latin typeface="Arial Black" pitchFamily="34" charset="0"/>
              </a:rPr>
              <a:t>Pax</a:t>
            </a:r>
            <a:r>
              <a:rPr lang="en-US" sz="2800" dirty="0" smtClean="0">
                <a:latin typeface="Arial Black" pitchFamily="34" charset="0"/>
              </a:rPr>
              <a:t> </a:t>
            </a:r>
            <a:r>
              <a:rPr lang="en-US" sz="2800" dirty="0" err="1" smtClean="0">
                <a:latin typeface="Arial Black" pitchFamily="34" charset="0"/>
              </a:rPr>
              <a:t>Romana</a:t>
            </a:r>
            <a:r>
              <a:rPr lang="en-US" sz="2800" dirty="0" smtClean="0">
                <a:latin typeface="Arial Black" pitchFamily="34" charset="0"/>
              </a:rPr>
              <a:t> began under what first Roman emperor who was the adopted son of Julius Caesar?</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extLst>
      <p:ext uri="{BB962C8B-B14F-4D97-AF65-F5344CB8AC3E}">
        <p14:creationId xmlns:p14="http://schemas.microsoft.com/office/powerpoint/2010/main" val="405178793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924800" cy="4038599"/>
          </a:xfrm>
        </p:spPr>
        <p:txBody>
          <a:bodyPr numCol="1">
            <a:normAutofit/>
          </a:bodyPr>
          <a:lstStyle/>
          <a:p>
            <a:pPr marL="228600" indent="0">
              <a:buNone/>
            </a:pPr>
            <a:r>
              <a:rPr lang="en-US" sz="2800" dirty="0" smtClean="0">
                <a:latin typeface="Arial Black" pitchFamily="34" charset="0"/>
              </a:rPr>
              <a:t>Question #7:</a:t>
            </a:r>
          </a:p>
          <a:p>
            <a:pPr marL="228600" indent="0">
              <a:buNone/>
            </a:pPr>
            <a:r>
              <a:rPr lang="en-US" sz="2800" dirty="0" smtClean="0">
                <a:latin typeface="Arial Black" pitchFamily="34" charset="0"/>
              </a:rPr>
              <a:t>The </a:t>
            </a:r>
            <a:r>
              <a:rPr lang="en-US" sz="2800" dirty="0" err="1" smtClean="0">
                <a:latin typeface="Arial Black" pitchFamily="34" charset="0"/>
              </a:rPr>
              <a:t>Pax</a:t>
            </a:r>
            <a:r>
              <a:rPr lang="en-US" sz="2800" dirty="0" smtClean="0">
                <a:latin typeface="Arial Black" pitchFamily="34" charset="0"/>
              </a:rPr>
              <a:t> </a:t>
            </a:r>
            <a:r>
              <a:rPr lang="en-US" sz="2800" dirty="0" err="1" smtClean="0">
                <a:latin typeface="Arial Black" pitchFamily="34" charset="0"/>
              </a:rPr>
              <a:t>Romana</a:t>
            </a:r>
            <a:r>
              <a:rPr lang="en-US" sz="2800" dirty="0" smtClean="0">
                <a:latin typeface="Arial Black" pitchFamily="34" charset="0"/>
              </a:rPr>
              <a:t> began under what first Roman emperor who was the adopted son of Julius Caesar?</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extLst>
      <p:ext uri="{BB962C8B-B14F-4D97-AF65-F5344CB8AC3E}">
        <p14:creationId xmlns:p14="http://schemas.microsoft.com/office/powerpoint/2010/main" val="4051787930"/>
      </p:ext>
    </p:extLst>
  </p:cSld>
  <p:clrMapOvr>
    <a:masterClrMapping/>
  </p:clrMapOvr>
  <p:transition advClick="0" advTm="5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#8:</a:t>
            </a:r>
          </a:p>
          <a:p>
            <a:pPr marL="228600" indent="0">
              <a:buNone/>
            </a:pPr>
            <a:r>
              <a:rPr lang="en-US" sz="2800" dirty="0" smtClean="0">
                <a:latin typeface="Arial Black" pitchFamily="34" charset="0"/>
              </a:rPr>
              <a:t>What Hindu leader of the Indian independence movement practiced ahimsa and </a:t>
            </a:r>
            <a:r>
              <a:rPr lang="en-US" sz="2800" dirty="0" err="1" smtClean="0">
                <a:latin typeface="Arial Black" pitchFamily="34" charset="0"/>
              </a:rPr>
              <a:t>satyagraha</a:t>
            </a:r>
            <a:r>
              <a:rPr lang="en-US" sz="2800" dirty="0" smtClean="0">
                <a:latin typeface="Arial Black" pitchFamily="34" charset="0"/>
              </a:rPr>
              <a:t> in advocating nonviolence?</a:t>
            </a:r>
          </a:p>
          <a:p>
            <a:pPr marL="228600" indent="0">
              <a:buNone/>
            </a:pPr>
            <a:r>
              <a:rPr lang="en-US" sz="2800" dirty="0" smtClean="0">
                <a:latin typeface="Arial Black" pitchFamily="34" charset="0"/>
              </a:rPr>
              <a:t> </a:t>
            </a:r>
            <a:endParaRPr lang="en-US" sz="2800" dirty="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extLst>
      <p:ext uri="{BB962C8B-B14F-4D97-AF65-F5344CB8AC3E}">
        <p14:creationId xmlns:p14="http://schemas.microsoft.com/office/powerpoint/2010/main" val="5014079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#8:</a:t>
            </a:r>
          </a:p>
          <a:p>
            <a:pPr marL="228600" indent="0">
              <a:buNone/>
            </a:pPr>
            <a:r>
              <a:rPr lang="en-US" sz="2800" dirty="0" smtClean="0">
                <a:latin typeface="Arial Black" pitchFamily="34" charset="0"/>
              </a:rPr>
              <a:t>What Hindu leader of the Indian independence movement practiced ahimsa and </a:t>
            </a:r>
            <a:r>
              <a:rPr lang="en-US" sz="2800" dirty="0" err="1" smtClean="0">
                <a:latin typeface="Arial Black" pitchFamily="34" charset="0"/>
              </a:rPr>
              <a:t>satyagraha</a:t>
            </a:r>
            <a:r>
              <a:rPr lang="en-US" sz="2800" dirty="0" smtClean="0">
                <a:latin typeface="Arial Black" pitchFamily="34" charset="0"/>
              </a:rPr>
              <a:t> in advocating nonviolence?</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extLst>
      <p:ext uri="{BB962C8B-B14F-4D97-AF65-F5344CB8AC3E}">
        <p14:creationId xmlns:p14="http://schemas.microsoft.com/office/powerpoint/2010/main" val="50140796"/>
      </p:ext>
    </p:extLst>
  </p:cSld>
  <p:clrMapOvr>
    <a:masterClrMapping/>
  </p:clrMapOvr>
  <p:transition advClick="0" advTm="5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19599"/>
          </a:xfrm>
        </p:spPr>
        <p:txBody>
          <a:bodyPr numCol="1">
            <a:normAutofit/>
          </a:bodyPr>
          <a:lstStyle/>
          <a:p>
            <a:pPr marL="228600" indent="0">
              <a:buNone/>
            </a:pPr>
            <a:r>
              <a:rPr lang="en-US" sz="2800" dirty="0" smtClean="0">
                <a:latin typeface="Arial Black" pitchFamily="34" charset="0"/>
              </a:rPr>
              <a:t>Question #9:</a:t>
            </a:r>
          </a:p>
          <a:p>
            <a:pPr marL="228600" indent="0">
              <a:buNone/>
            </a:pPr>
            <a:r>
              <a:rPr lang="en-US" sz="2800" dirty="0" smtClean="0">
                <a:latin typeface="Arial Black" pitchFamily="34" charset="0"/>
              </a:rPr>
              <a:t>Kublai was the grandson of what great khan who unified the Mongols?</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extLst>
      <p:ext uri="{BB962C8B-B14F-4D97-AF65-F5344CB8AC3E}">
        <p14:creationId xmlns:p14="http://schemas.microsoft.com/office/powerpoint/2010/main" val="86790668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19599"/>
          </a:xfrm>
        </p:spPr>
        <p:txBody>
          <a:bodyPr numCol="1">
            <a:normAutofit/>
          </a:bodyPr>
          <a:lstStyle/>
          <a:p>
            <a:pPr marL="228600" indent="0">
              <a:buNone/>
            </a:pPr>
            <a:r>
              <a:rPr lang="en-US" sz="2800" dirty="0" smtClean="0">
                <a:latin typeface="Arial Black" pitchFamily="34" charset="0"/>
              </a:rPr>
              <a:t>Question #9:</a:t>
            </a:r>
          </a:p>
          <a:p>
            <a:pPr marL="228600" indent="0">
              <a:buNone/>
            </a:pPr>
            <a:r>
              <a:rPr lang="en-US" sz="2800" dirty="0" smtClean="0">
                <a:latin typeface="Arial Black" pitchFamily="34" charset="0"/>
              </a:rPr>
              <a:t>Kublai was the grandson of what great khan who unified the Mongols?</a:t>
            </a:r>
          </a:p>
          <a:p>
            <a:pPr marL="228600" indent="0">
              <a:buNone/>
            </a:pP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extLst>
      <p:ext uri="{BB962C8B-B14F-4D97-AF65-F5344CB8AC3E}">
        <p14:creationId xmlns:p14="http://schemas.microsoft.com/office/powerpoint/2010/main" val="867906685"/>
      </p:ext>
    </p:extLst>
  </p:cSld>
  <p:clrMapOvr>
    <a:masterClrMapping/>
  </p:clrMapOvr>
  <p:transition advClick="0"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Topic Assignments</a:t>
            </a:r>
            <a:endParaRPr lang="en-US" sz="3600" dirty="0"/>
          </a:p>
        </p:txBody>
      </p:sp>
      <p:grpSp>
        <p:nvGrpSpPr>
          <p:cNvPr id="2" name="Group 4"/>
          <p:cNvGrpSpPr/>
          <p:nvPr/>
        </p:nvGrpSpPr>
        <p:grpSpPr>
          <a:xfrm>
            <a:off x="0" y="6277190"/>
            <a:ext cx="9144000" cy="580813"/>
            <a:chOff x="0" y="6304845"/>
            <a:chExt cx="9144000" cy="553155"/>
          </a:xfrm>
        </p:grpSpPr>
        <p:sp>
          <p:nvSpPr>
            <p:cNvPr id="6" name="Rectangle 5"/>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7"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10" name="Rectangle 9"/>
          <p:cNvSpPr/>
          <p:nvPr/>
        </p:nvSpPr>
        <p:spPr>
          <a:xfrm>
            <a:off x="0" y="5410200"/>
            <a:ext cx="91440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2 Minutes Remaining</a:t>
            </a:r>
            <a:endParaRPr lang="en-US" dirty="0">
              <a:solidFill>
                <a:schemeClr val="bg1"/>
              </a:solidFill>
              <a:latin typeface="Arial Black" pitchFamily="34" charset="0"/>
            </a:endParaRPr>
          </a:p>
        </p:txBody>
      </p:sp>
      <p:sp>
        <p:nvSpPr>
          <p:cNvPr id="8" name="Content Placeholder 2"/>
          <p:cNvSpPr>
            <a:spLocks noGrp="1"/>
          </p:cNvSpPr>
          <p:nvPr>
            <p:ph idx="1"/>
          </p:nvPr>
        </p:nvSpPr>
        <p:spPr>
          <a:xfrm>
            <a:off x="0" y="1219200"/>
            <a:ext cx="9144000" cy="4038599"/>
          </a:xfrm>
        </p:spPr>
        <p:txBody>
          <a:bodyPr numCol="2">
            <a:normAutofit/>
          </a:bodyPr>
          <a:lstStyle/>
          <a:p>
            <a:pPr marL="571500">
              <a:buNone/>
            </a:pPr>
            <a:r>
              <a:rPr lang="en-US" sz="2200" dirty="0" smtClean="0">
                <a:solidFill>
                  <a:srgbClr val="FF0000"/>
                </a:solidFill>
                <a:latin typeface="Arial Black" pitchFamily="34" charset="0"/>
              </a:rPr>
              <a:t>Group A</a:t>
            </a:r>
          </a:p>
          <a:p>
            <a:pPr marL="571500" indent="-223838">
              <a:buNone/>
            </a:pPr>
            <a:r>
              <a:rPr lang="en-US" sz="2200" dirty="0">
                <a:solidFill>
                  <a:srgbClr val="FF0000"/>
                </a:solidFill>
                <a:latin typeface="Arial Black" pitchFamily="34" charset="0"/>
              </a:rPr>
              <a:t>1) Life Science</a:t>
            </a:r>
          </a:p>
          <a:p>
            <a:pPr marL="571500" indent="-223838">
              <a:buNone/>
            </a:pPr>
            <a:r>
              <a:rPr lang="en-US" sz="2200" dirty="0">
                <a:solidFill>
                  <a:srgbClr val="FF0000"/>
                </a:solidFill>
                <a:latin typeface="Arial Black" pitchFamily="34" charset="0"/>
              </a:rPr>
              <a:t>5) NC Colleges and Univ.</a:t>
            </a:r>
          </a:p>
          <a:p>
            <a:pPr marL="571500" indent="-223838">
              <a:buNone/>
            </a:pPr>
            <a:r>
              <a:rPr lang="en-US" sz="2200" dirty="0">
                <a:solidFill>
                  <a:srgbClr val="FF0000"/>
                </a:solidFill>
                <a:latin typeface="Arial Black" pitchFamily="34" charset="0"/>
              </a:rPr>
              <a:t>9) Arts / Media</a:t>
            </a:r>
          </a:p>
          <a:p>
            <a:pPr marL="571500" indent="-223838">
              <a:buNone/>
            </a:pPr>
            <a:endParaRPr lang="en-US" sz="1800" dirty="0">
              <a:solidFill>
                <a:schemeClr val="bg1"/>
              </a:solidFill>
              <a:latin typeface="Arial Black" pitchFamily="34" charset="0"/>
            </a:endParaRPr>
          </a:p>
          <a:p>
            <a:pPr marL="571500">
              <a:buNone/>
            </a:pPr>
            <a:r>
              <a:rPr lang="en-US" sz="2200" dirty="0">
                <a:solidFill>
                  <a:schemeClr val="bg2">
                    <a:lumMod val="50000"/>
                  </a:schemeClr>
                </a:solidFill>
                <a:latin typeface="Arial Black" pitchFamily="34" charset="0"/>
              </a:rPr>
              <a:t>Group C</a:t>
            </a:r>
          </a:p>
          <a:p>
            <a:pPr marL="571500" indent="-223838">
              <a:buNone/>
            </a:pPr>
            <a:r>
              <a:rPr lang="en-US" sz="2200" dirty="0">
                <a:solidFill>
                  <a:schemeClr val="bg2">
                    <a:lumMod val="50000"/>
                  </a:schemeClr>
                </a:solidFill>
                <a:latin typeface="Arial Black" pitchFamily="34" charset="0"/>
              </a:rPr>
              <a:t>3) Writing</a:t>
            </a:r>
          </a:p>
          <a:p>
            <a:pPr marL="571500" indent="-223838">
              <a:buNone/>
            </a:pPr>
            <a:r>
              <a:rPr lang="en-US" sz="2200" dirty="0">
                <a:solidFill>
                  <a:schemeClr val="bg2">
                    <a:lumMod val="50000"/>
                  </a:schemeClr>
                </a:solidFill>
                <a:latin typeface="Arial Black" pitchFamily="34" charset="0"/>
              </a:rPr>
              <a:t>7) US History</a:t>
            </a:r>
          </a:p>
          <a:p>
            <a:pPr marL="571500" indent="-223838">
              <a:buNone/>
            </a:pPr>
            <a:r>
              <a:rPr lang="en-US" sz="2200" dirty="0">
                <a:solidFill>
                  <a:schemeClr val="bg2">
                    <a:lumMod val="50000"/>
                  </a:schemeClr>
                </a:solidFill>
                <a:latin typeface="Arial Black" pitchFamily="34" charset="0"/>
              </a:rPr>
              <a:t>11) NC Government</a:t>
            </a:r>
          </a:p>
          <a:p>
            <a:pPr marL="571500" indent="-223838">
              <a:buNone/>
            </a:pPr>
            <a:endParaRPr lang="en-US" sz="2400" dirty="0" smtClean="0">
              <a:solidFill>
                <a:schemeClr val="bg1"/>
              </a:solidFill>
            </a:endParaRPr>
          </a:p>
          <a:p>
            <a:pPr marL="571500">
              <a:buNone/>
            </a:pPr>
            <a:r>
              <a:rPr lang="en-US" sz="2200" dirty="0" smtClean="0">
                <a:solidFill>
                  <a:srgbClr val="00B050"/>
                </a:solidFill>
                <a:latin typeface="Arial Black" pitchFamily="34" charset="0"/>
              </a:rPr>
              <a:t>Group B</a:t>
            </a:r>
          </a:p>
          <a:p>
            <a:pPr marL="571500">
              <a:buNone/>
            </a:pPr>
            <a:r>
              <a:rPr lang="en-US" sz="2200" dirty="0" smtClean="0">
                <a:solidFill>
                  <a:srgbClr val="00B050"/>
                </a:solidFill>
                <a:latin typeface="Arial Black" pitchFamily="34" charset="0"/>
              </a:rPr>
              <a:t>2) World History</a:t>
            </a:r>
          </a:p>
          <a:p>
            <a:pPr marL="571500">
              <a:buNone/>
            </a:pPr>
            <a:r>
              <a:rPr lang="en-US" sz="2200" dirty="0" smtClean="0">
                <a:solidFill>
                  <a:srgbClr val="00B050"/>
                </a:solidFill>
                <a:latin typeface="Arial Black" pitchFamily="34" charset="0"/>
              </a:rPr>
              <a:t>6) Literature</a:t>
            </a:r>
          </a:p>
          <a:p>
            <a:pPr marL="571500">
              <a:buNone/>
            </a:pPr>
            <a:r>
              <a:rPr lang="en-US" sz="2200" dirty="0" smtClean="0">
                <a:solidFill>
                  <a:srgbClr val="00B050"/>
                </a:solidFill>
                <a:latin typeface="Arial Black" pitchFamily="34" charset="0"/>
              </a:rPr>
              <a:t>10) Earth Science</a:t>
            </a:r>
          </a:p>
          <a:p>
            <a:pPr marL="571500">
              <a:buNone/>
            </a:pPr>
            <a:endParaRPr lang="en-US" sz="1800" dirty="0" smtClean="0">
              <a:solidFill>
                <a:schemeClr val="bg1"/>
              </a:solidFill>
              <a:latin typeface="Arial Black" pitchFamily="34" charset="0"/>
            </a:endParaRPr>
          </a:p>
          <a:p>
            <a:pPr marL="571500">
              <a:buNone/>
            </a:pPr>
            <a:r>
              <a:rPr lang="en-US" sz="2200" dirty="0" smtClean="0">
                <a:solidFill>
                  <a:srgbClr val="002060"/>
                </a:solidFill>
                <a:latin typeface="Arial Black" pitchFamily="34" charset="0"/>
              </a:rPr>
              <a:t>Group D</a:t>
            </a:r>
          </a:p>
          <a:p>
            <a:pPr marL="571500" indent="-223838">
              <a:buNone/>
            </a:pPr>
            <a:r>
              <a:rPr lang="en-US" sz="2200" dirty="0" smtClean="0">
                <a:solidFill>
                  <a:srgbClr val="002060"/>
                </a:solidFill>
                <a:latin typeface="Arial Black" pitchFamily="34" charset="0"/>
              </a:rPr>
              <a:t>4) PE / Sports</a:t>
            </a:r>
          </a:p>
          <a:p>
            <a:pPr marL="571500" indent="-223838">
              <a:buNone/>
            </a:pPr>
            <a:r>
              <a:rPr lang="en-US" sz="2200" dirty="0" smtClean="0">
                <a:solidFill>
                  <a:srgbClr val="002060"/>
                </a:solidFill>
                <a:latin typeface="Arial Black" pitchFamily="34" charset="0"/>
              </a:rPr>
              <a:t>8) Mathematics</a:t>
            </a:r>
          </a:p>
          <a:p>
            <a:pPr marL="571500" indent="-223838">
              <a:buNone/>
            </a:pPr>
            <a:r>
              <a:rPr lang="en-US" sz="2200" dirty="0" smtClean="0">
                <a:solidFill>
                  <a:srgbClr val="002060"/>
                </a:solidFill>
                <a:latin typeface="Arial Black" pitchFamily="34" charset="0"/>
              </a:rPr>
              <a:t>12) Technology</a:t>
            </a:r>
          </a:p>
          <a:p>
            <a:pPr lvl="1">
              <a:buNone/>
            </a:pPr>
            <a:endParaRPr lang="en-US" sz="2400" dirty="0" smtClean="0">
              <a:solidFill>
                <a:schemeClr val="bg1"/>
              </a:solidFill>
            </a:endParaRPr>
          </a:p>
        </p:txBody>
      </p:sp>
    </p:spTree>
  </p:cSld>
  <p:clrMapOvr>
    <a:masterClrMapping/>
  </p:clrMapOvr>
  <p:transition advClick="0" advTm="60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#10:</a:t>
            </a:r>
          </a:p>
          <a:p>
            <a:pPr marL="228600" indent="0">
              <a:buNone/>
            </a:pPr>
            <a:r>
              <a:rPr lang="en-US" sz="2800" dirty="0" smtClean="0">
                <a:latin typeface="Arial Black" pitchFamily="34" charset="0"/>
              </a:rPr>
              <a:t>Much of the sugar traded in the Triangular Exchange came from what island which would later be led by the Castro brothers?</a:t>
            </a:r>
          </a:p>
          <a:p>
            <a:pPr marL="228600" indent="0">
              <a:buNone/>
            </a:pPr>
            <a:endParaRPr lang="en-US" sz="2800" dirty="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extLst>
      <p:ext uri="{BB962C8B-B14F-4D97-AF65-F5344CB8AC3E}">
        <p14:creationId xmlns:p14="http://schemas.microsoft.com/office/powerpoint/2010/main" val="193322879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#10:</a:t>
            </a:r>
          </a:p>
          <a:p>
            <a:pPr marL="228600" indent="0">
              <a:buNone/>
            </a:pPr>
            <a:r>
              <a:rPr lang="en-US" sz="2800" dirty="0" smtClean="0">
                <a:latin typeface="Arial Black" pitchFamily="34" charset="0"/>
              </a:rPr>
              <a:t>Much of the sugar traded in the Triangular Exchange came from what island which would later be led by the Castro brothers?</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extLst>
      <p:ext uri="{BB962C8B-B14F-4D97-AF65-F5344CB8AC3E}">
        <p14:creationId xmlns:p14="http://schemas.microsoft.com/office/powerpoint/2010/main" val="1933228790"/>
      </p:ext>
    </p:extLst>
  </p:cSld>
  <p:clrMapOvr>
    <a:masterClrMapping/>
  </p:clrMapOvr>
  <p:transition advClick="0" advTm="5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#11:</a:t>
            </a:r>
          </a:p>
          <a:p>
            <a:pPr marL="228600" indent="0">
              <a:buNone/>
            </a:pPr>
            <a:r>
              <a:rPr lang="en-US" sz="2800" dirty="0" smtClean="0">
                <a:latin typeface="Arial Black" pitchFamily="34" charset="0"/>
              </a:rPr>
              <a:t>What Andean empire was toppled by Spanish conquistadors led by Francisco Pizarro?</a:t>
            </a:r>
          </a:p>
          <a:p>
            <a:pPr marL="228600" indent="0">
              <a:buNone/>
            </a:pPr>
            <a:endParaRPr lang="en-US" sz="2800" dirty="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extLst>
      <p:ext uri="{BB962C8B-B14F-4D97-AF65-F5344CB8AC3E}">
        <p14:creationId xmlns:p14="http://schemas.microsoft.com/office/powerpoint/2010/main" val="3030701746"/>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#11:</a:t>
            </a:r>
          </a:p>
          <a:p>
            <a:pPr marL="228600" indent="0">
              <a:buNone/>
            </a:pPr>
            <a:r>
              <a:rPr lang="en-US" sz="2800" dirty="0" smtClean="0">
                <a:latin typeface="Arial Black" pitchFamily="34" charset="0"/>
              </a:rPr>
              <a:t>What Andean empire was toppled by Spanish conquistadors led by Francisco Pizarro?</a:t>
            </a: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extLst>
      <p:ext uri="{BB962C8B-B14F-4D97-AF65-F5344CB8AC3E}">
        <p14:creationId xmlns:p14="http://schemas.microsoft.com/office/powerpoint/2010/main" val="3030701746"/>
      </p:ext>
    </p:extLst>
  </p:cSld>
  <p:clrMapOvr>
    <a:masterClrMapping/>
  </p:clrMapOvr>
  <p:transition advClick="0" advTm="5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#12:</a:t>
            </a:r>
          </a:p>
          <a:p>
            <a:pPr marL="228600" indent="0">
              <a:buNone/>
            </a:pPr>
            <a:r>
              <a:rPr lang="en-US" sz="2800" dirty="0" smtClean="0">
                <a:latin typeface="Arial Black" pitchFamily="34" charset="0"/>
              </a:rPr>
              <a:t>Mansa Musa led what empire with capital at Timbuktu? In 2013, French forces intervened against Islamist fighters in a country with the same name as that empire and in the same place.</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extLst>
      <p:ext uri="{BB962C8B-B14F-4D97-AF65-F5344CB8AC3E}">
        <p14:creationId xmlns:p14="http://schemas.microsoft.com/office/powerpoint/2010/main" val="1654658145"/>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#12:</a:t>
            </a:r>
          </a:p>
          <a:p>
            <a:pPr marL="228600" indent="0">
              <a:buNone/>
            </a:pPr>
            <a:r>
              <a:rPr lang="en-US" sz="2800" dirty="0" smtClean="0">
                <a:latin typeface="Arial Black" pitchFamily="34" charset="0"/>
              </a:rPr>
              <a:t>Mansa Musa led what empire with capital at Timbuktu? In 2013, French forces intervened against Islamist fighters in a country with the same name as that empire and in the same place.</a:t>
            </a:r>
          </a:p>
          <a:p>
            <a:pPr marL="228600" indent="0">
              <a:buNone/>
            </a:pPr>
            <a:endParaRPr lang="en-US" sz="2800" dirty="0" smtClean="0">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extLst>
      <p:ext uri="{BB962C8B-B14F-4D97-AF65-F5344CB8AC3E}">
        <p14:creationId xmlns:p14="http://schemas.microsoft.com/office/powerpoint/2010/main" val="1654658145"/>
      </p:ext>
    </p:extLst>
  </p:cSld>
  <p:clrMapOvr>
    <a:masterClrMapping/>
  </p:clrMapOvr>
  <p:transition advClick="0" advTm="5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cSld>
  <p:clrMapOvr>
    <a:masterClrMapping/>
  </p:clrMapOvr>
  <p:transition advClick="0" advTm="60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2 Minutes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cSld>
  <p:clrMapOvr>
    <a:masterClrMapping/>
  </p:clrMapOvr>
  <p:transition advClick="0" advTm="60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 Minute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cSld>
  <p:clrMapOvr>
    <a:masterClrMapping/>
  </p:clrMapOvr>
  <p:transition advClick="0" advTm="48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12 Seconds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cSld>
  <p:clrMapOvr>
    <a:masterClrMapping/>
  </p:clrMapOvr>
  <p:transition advClick="0" advTm="12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Topic Assignments</a:t>
            </a:r>
            <a:endParaRPr lang="en-US" sz="3600" dirty="0"/>
          </a:p>
        </p:txBody>
      </p:sp>
      <p:grpSp>
        <p:nvGrpSpPr>
          <p:cNvPr id="2" name="Group 4"/>
          <p:cNvGrpSpPr/>
          <p:nvPr/>
        </p:nvGrpSpPr>
        <p:grpSpPr>
          <a:xfrm>
            <a:off x="0" y="6277190"/>
            <a:ext cx="9144000" cy="580813"/>
            <a:chOff x="0" y="6304845"/>
            <a:chExt cx="9144000" cy="553155"/>
          </a:xfrm>
        </p:grpSpPr>
        <p:sp>
          <p:nvSpPr>
            <p:cNvPr id="6" name="Rectangle 5"/>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7"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10" name="Rectangle 9"/>
          <p:cNvSpPr/>
          <p:nvPr/>
        </p:nvSpPr>
        <p:spPr>
          <a:xfrm>
            <a:off x="0" y="5410200"/>
            <a:ext cx="9144000" cy="457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 Minute Remaining</a:t>
            </a:r>
            <a:endParaRPr lang="en-US" dirty="0">
              <a:solidFill>
                <a:schemeClr val="bg1"/>
              </a:solidFill>
              <a:latin typeface="Arial Black" pitchFamily="34" charset="0"/>
            </a:endParaRPr>
          </a:p>
        </p:txBody>
      </p:sp>
      <p:sp>
        <p:nvSpPr>
          <p:cNvPr id="8" name="Content Placeholder 2"/>
          <p:cNvSpPr>
            <a:spLocks noGrp="1"/>
          </p:cNvSpPr>
          <p:nvPr>
            <p:ph idx="1"/>
          </p:nvPr>
        </p:nvSpPr>
        <p:spPr>
          <a:xfrm>
            <a:off x="0" y="1219200"/>
            <a:ext cx="9144000" cy="4038599"/>
          </a:xfrm>
        </p:spPr>
        <p:txBody>
          <a:bodyPr numCol="2">
            <a:normAutofit/>
          </a:bodyPr>
          <a:lstStyle/>
          <a:p>
            <a:pPr marL="571500">
              <a:buNone/>
            </a:pPr>
            <a:r>
              <a:rPr lang="en-US" sz="2200" dirty="0" smtClean="0">
                <a:solidFill>
                  <a:srgbClr val="FF0000"/>
                </a:solidFill>
                <a:latin typeface="Arial Black" pitchFamily="34" charset="0"/>
              </a:rPr>
              <a:t>Group A</a:t>
            </a:r>
          </a:p>
          <a:p>
            <a:pPr marL="571500" indent="-223838">
              <a:buNone/>
            </a:pPr>
            <a:r>
              <a:rPr lang="en-US" sz="2200" dirty="0">
                <a:solidFill>
                  <a:srgbClr val="FF0000"/>
                </a:solidFill>
                <a:latin typeface="Arial Black" pitchFamily="34" charset="0"/>
              </a:rPr>
              <a:t>1) Life Science</a:t>
            </a:r>
          </a:p>
          <a:p>
            <a:pPr marL="571500" indent="-223838">
              <a:buNone/>
            </a:pPr>
            <a:r>
              <a:rPr lang="en-US" sz="2200" dirty="0">
                <a:solidFill>
                  <a:srgbClr val="FF0000"/>
                </a:solidFill>
                <a:latin typeface="Arial Black" pitchFamily="34" charset="0"/>
              </a:rPr>
              <a:t>5) NC Colleges and Univ.</a:t>
            </a:r>
          </a:p>
          <a:p>
            <a:pPr marL="571500" indent="-223838">
              <a:buNone/>
            </a:pPr>
            <a:r>
              <a:rPr lang="en-US" sz="2200" dirty="0">
                <a:solidFill>
                  <a:srgbClr val="FF0000"/>
                </a:solidFill>
                <a:latin typeface="Arial Black" pitchFamily="34" charset="0"/>
              </a:rPr>
              <a:t>9) Arts / Media</a:t>
            </a:r>
          </a:p>
          <a:p>
            <a:pPr marL="571500" indent="-223838">
              <a:buNone/>
            </a:pPr>
            <a:endParaRPr lang="en-US" sz="1800" dirty="0">
              <a:solidFill>
                <a:schemeClr val="bg1"/>
              </a:solidFill>
              <a:latin typeface="Arial Black" pitchFamily="34" charset="0"/>
            </a:endParaRPr>
          </a:p>
          <a:p>
            <a:pPr marL="571500">
              <a:buNone/>
            </a:pPr>
            <a:r>
              <a:rPr lang="en-US" sz="2200" dirty="0">
                <a:solidFill>
                  <a:schemeClr val="bg2">
                    <a:lumMod val="50000"/>
                  </a:schemeClr>
                </a:solidFill>
                <a:latin typeface="Arial Black" pitchFamily="34" charset="0"/>
              </a:rPr>
              <a:t>Group C</a:t>
            </a:r>
          </a:p>
          <a:p>
            <a:pPr marL="571500" indent="-223838">
              <a:buNone/>
            </a:pPr>
            <a:r>
              <a:rPr lang="en-US" sz="2200" dirty="0">
                <a:solidFill>
                  <a:schemeClr val="bg2">
                    <a:lumMod val="50000"/>
                  </a:schemeClr>
                </a:solidFill>
                <a:latin typeface="Arial Black" pitchFamily="34" charset="0"/>
              </a:rPr>
              <a:t>3) Writing</a:t>
            </a:r>
          </a:p>
          <a:p>
            <a:pPr marL="571500" indent="-223838">
              <a:buNone/>
            </a:pPr>
            <a:r>
              <a:rPr lang="en-US" sz="2200" dirty="0">
                <a:solidFill>
                  <a:schemeClr val="bg2">
                    <a:lumMod val="50000"/>
                  </a:schemeClr>
                </a:solidFill>
                <a:latin typeface="Arial Black" pitchFamily="34" charset="0"/>
              </a:rPr>
              <a:t>7) US History</a:t>
            </a:r>
          </a:p>
          <a:p>
            <a:pPr marL="571500" indent="-223838">
              <a:buNone/>
            </a:pPr>
            <a:r>
              <a:rPr lang="en-US" sz="2200" dirty="0">
                <a:solidFill>
                  <a:schemeClr val="bg2">
                    <a:lumMod val="50000"/>
                  </a:schemeClr>
                </a:solidFill>
                <a:latin typeface="Arial Black" pitchFamily="34" charset="0"/>
              </a:rPr>
              <a:t>11) NC Government</a:t>
            </a:r>
          </a:p>
          <a:p>
            <a:pPr marL="571500" indent="-223838">
              <a:buNone/>
            </a:pPr>
            <a:endParaRPr lang="en-US" sz="2400" dirty="0" smtClean="0">
              <a:solidFill>
                <a:schemeClr val="bg1"/>
              </a:solidFill>
            </a:endParaRPr>
          </a:p>
          <a:p>
            <a:pPr marL="571500">
              <a:buNone/>
            </a:pPr>
            <a:r>
              <a:rPr lang="en-US" sz="2200" dirty="0" smtClean="0">
                <a:solidFill>
                  <a:srgbClr val="00B050"/>
                </a:solidFill>
                <a:latin typeface="Arial Black" pitchFamily="34" charset="0"/>
              </a:rPr>
              <a:t>Group B</a:t>
            </a:r>
          </a:p>
          <a:p>
            <a:pPr marL="571500">
              <a:buNone/>
            </a:pPr>
            <a:r>
              <a:rPr lang="en-US" sz="2200" dirty="0" smtClean="0">
                <a:solidFill>
                  <a:srgbClr val="00B050"/>
                </a:solidFill>
                <a:latin typeface="Arial Black" pitchFamily="34" charset="0"/>
              </a:rPr>
              <a:t>2) World History</a:t>
            </a:r>
          </a:p>
          <a:p>
            <a:pPr marL="571500">
              <a:buNone/>
            </a:pPr>
            <a:r>
              <a:rPr lang="en-US" sz="2200" dirty="0" smtClean="0">
                <a:solidFill>
                  <a:srgbClr val="00B050"/>
                </a:solidFill>
                <a:latin typeface="Arial Black" pitchFamily="34" charset="0"/>
              </a:rPr>
              <a:t>6) Literature</a:t>
            </a:r>
          </a:p>
          <a:p>
            <a:pPr marL="571500">
              <a:buNone/>
            </a:pPr>
            <a:r>
              <a:rPr lang="en-US" sz="2200" dirty="0" smtClean="0">
                <a:solidFill>
                  <a:srgbClr val="00B050"/>
                </a:solidFill>
                <a:latin typeface="Arial Black" pitchFamily="34" charset="0"/>
              </a:rPr>
              <a:t>10) Earth Science</a:t>
            </a:r>
          </a:p>
          <a:p>
            <a:pPr marL="571500">
              <a:buNone/>
            </a:pPr>
            <a:endParaRPr lang="en-US" sz="1800" dirty="0" smtClean="0">
              <a:solidFill>
                <a:schemeClr val="bg1"/>
              </a:solidFill>
              <a:latin typeface="Arial Black" pitchFamily="34" charset="0"/>
            </a:endParaRPr>
          </a:p>
          <a:p>
            <a:pPr marL="571500">
              <a:buNone/>
            </a:pPr>
            <a:r>
              <a:rPr lang="en-US" sz="2200" dirty="0" smtClean="0">
                <a:solidFill>
                  <a:srgbClr val="002060"/>
                </a:solidFill>
                <a:latin typeface="Arial Black" pitchFamily="34" charset="0"/>
              </a:rPr>
              <a:t>Group D</a:t>
            </a:r>
          </a:p>
          <a:p>
            <a:pPr marL="571500" indent="-223838">
              <a:buNone/>
            </a:pPr>
            <a:r>
              <a:rPr lang="en-US" sz="2200" dirty="0" smtClean="0">
                <a:solidFill>
                  <a:srgbClr val="002060"/>
                </a:solidFill>
                <a:latin typeface="Arial Black" pitchFamily="34" charset="0"/>
              </a:rPr>
              <a:t>4) PE / Sports</a:t>
            </a:r>
          </a:p>
          <a:p>
            <a:pPr marL="571500" indent="-223838">
              <a:buNone/>
            </a:pPr>
            <a:r>
              <a:rPr lang="en-US" sz="2200" dirty="0" smtClean="0">
                <a:solidFill>
                  <a:srgbClr val="002060"/>
                </a:solidFill>
                <a:latin typeface="Arial Black" pitchFamily="34" charset="0"/>
              </a:rPr>
              <a:t>8) Mathematics</a:t>
            </a:r>
          </a:p>
          <a:p>
            <a:pPr marL="571500" indent="-223838">
              <a:buNone/>
            </a:pPr>
            <a:r>
              <a:rPr lang="en-US" sz="2200" dirty="0" smtClean="0">
                <a:solidFill>
                  <a:srgbClr val="002060"/>
                </a:solidFill>
                <a:latin typeface="Arial Black" pitchFamily="34" charset="0"/>
              </a:rPr>
              <a:t>12) Technology</a:t>
            </a:r>
          </a:p>
          <a:p>
            <a:pPr lvl="1">
              <a:buNone/>
            </a:pPr>
            <a:endParaRPr lang="en-US" sz="2400" dirty="0" smtClean="0">
              <a:solidFill>
                <a:schemeClr val="bg1"/>
              </a:solidFill>
            </a:endParaRPr>
          </a:p>
        </p:txBody>
      </p:sp>
    </p:spTree>
  </p:cSld>
  <p:clrMapOvr>
    <a:masterClrMapping/>
  </p:clrMapOvr>
  <p:transition advClick="0" advTm="48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TIME</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Pencils Down.</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Answer sheets will now be collected.</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19600"/>
          </a:xfrm>
        </p:spPr>
        <p:txBody>
          <a:bodyPr numCol="1">
            <a:normAutofit fontScale="85000" lnSpcReduction="20000"/>
          </a:bodyPr>
          <a:lstStyle/>
          <a:p>
            <a:pPr marL="228600" indent="0">
              <a:buNone/>
            </a:pPr>
            <a:r>
              <a:rPr lang="en-US" sz="3000" dirty="0" smtClean="0">
                <a:latin typeface="Arial Black" pitchFamily="34" charset="0"/>
              </a:rPr>
              <a:t>Answers for World History questions follow on next slide.</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Advance once all answer sheets have been collected.</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Group B Students may return to their team.</a:t>
            </a:r>
          </a:p>
          <a:p>
            <a:pPr marL="228600" indent="0">
              <a:buNone/>
            </a:pPr>
            <a:endParaRPr lang="en-US" sz="3000" dirty="0" smtClean="0">
              <a:latin typeface="Arial Black" pitchFamily="34" charset="0"/>
            </a:endParaRPr>
          </a:p>
          <a:p>
            <a:pPr marL="228600" indent="0">
              <a:buNone/>
            </a:pPr>
            <a:r>
              <a:rPr lang="en-US" sz="3000" dirty="0" smtClean="0">
                <a:latin typeface="Arial Black" pitchFamily="34" charset="0"/>
              </a:rPr>
              <a:t>Group C Students may be seated.</a:t>
            </a:r>
          </a:p>
          <a:p>
            <a:pPr marL="228600" indent="0">
              <a:buNone/>
            </a:pPr>
            <a:r>
              <a:rPr lang="en-US" sz="3000" dirty="0" smtClean="0">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458200" cy="5257800"/>
          </a:xfrm>
        </p:spPr>
        <p:txBody>
          <a:bodyPr numCol="1">
            <a:noAutofit/>
          </a:bodyPr>
          <a:lstStyle/>
          <a:p>
            <a:pPr marL="0" indent="0">
              <a:lnSpc>
                <a:spcPct val="80000"/>
              </a:lnSpc>
              <a:spcBef>
                <a:spcPts val="0"/>
              </a:spcBef>
              <a:buNone/>
            </a:pPr>
            <a:r>
              <a:rPr lang="en-US" sz="2050" dirty="0" smtClean="0">
                <a:latin typeface="Arial Black" pitchFamily="34" charset="0"/>
              </a:rPr>
              <a:t>Answers</a:t>
            </a:r>
          </a:p>
          <a:p>
            <a:pPr marL="457200" indent="-457200">
              <a:spcBef>
                <a:spcPts val="0"/>
              </a:spcBef>
              <a:buFont typeface="+mj-lt"/>
              <a:buAutoNum type="arabicParenR"/>
            </a:pPr>
            <a:r>
              <a:rPr lang="en-US" sz="2050" dirty="0" smtClean="0">
                <a:latin typeface="Arial Black" pitchFamily="34" charset="0"/>
              </a:rPr>
              <a:t>Queen </a:t>
            </a:r>
            <a:r>
              <a:rPr lang="en-US" sz="2050" b="1" u="sng" dirty="0" smtClean="0">
                <a:latin typeface="Arial Black" pitchFamily="34" charset="0"/>
              </a:rPr>
              <a:t>Victoria</a:t>
            </a:r>
          </a:p>
          <a:p>
            <a:pPr marL="457200" indent="-457200">
              <a:spcBef>
                <a:spcPts val="0"/>
              </a:spcBef>
              <a:buFont typeface="+mj-lt"/>
              <a:buAutoNum type="arabicParenR"/>
            </a:pPr>
            <a:r>
              <a:rPr lang="en-US" sz="2050" dirty="0" smtClean="0">
                <a:latin typeface="Arial Black" pitchFamily="34" charset="0"/>
              </a:rPr>
              <a:t>Kingdom of </a:t>
            </a:r>
            <a:r>
              <a:rPr lang="en-US" sz="2050" b="1" u="sng" dirty="0" smtClean="0">
                <a:latin typeface="Arial Black" pitchFamily="34" charset="0"/>
              </a:rPr>
              <a:t>Spain</a:t>
            </a:r>
            <a:r>
              <a:rPr lang="en-US" sz="2050" dirty="0" smtClean="0">
                <a:latin typeface="Arial Black" pitchFamily="34" charset="0"/>
              </a:rPr>
              <a:t> [or </a:t>
            </a:r>
            <a:r>
              <a:rPr lang="en-US" sz="2050" dirty="0" err="1" smtClean="0">
                <a:latin typeface="Arial Black" pitchFamily="34" charset="0"/>
              </a:rPr>
              <a:t>Reino</a:t>
            </a:r>
            <a:r>
              <a:rPr lang="en-US" sz="2050" dirty="0" smtClean="0">
                <a:latin typeface="Arial Black" pitchFamily="34" charset="0"/>
              </a:rPr>
              <a:t> de </a:t>
            </a:r>
            <a:r>
              <a:rPr lang="en-US" sz="2050" b="1" u="sng" dirty="0" err="1" smtClean="0">
                <a:latin typeface="Arial Black" pitchFamily="34" charset="0"/>
              </a:rPr>
              <a:t>España</a:t>
            </a:r>
            <a:r>
              <a:rPr lang="en-US" sz="2050" dirty="0" smtClean="0">
                <a:latin typeface="Arial Black" pitchFamily="34" charset="0"/>
              </a:rPr>
              <a:t>]</a:t>
            </a:r>
          </a:p>
          <a:p>
            <a:pPr marL="457200" indent="-457200">
              <a:spcBef>
                <a:spcPts val="0"/>
              </a:spcBef>
              <a:buFont typeface="+mj-lt"/>
              <a:buAutoNum type="arabicParenR"/>
            </a:pPr>
            <a:r>
              <a:rPr lang="en-US" sz="2050" b="1" u="sng" dirty="0" smtClean="0">
                <a:latin typeface="Arial Black" pitchFamily="34" charset="0"/>
              </a:rPr>
              <a:t>European Union</a:t>
            </a:r>
            <a:r>
              <a:rPr lang="en-US" sz="2050" dirty="0" smtClean="0">
                <a:latin typeface="Arial Black" pitchFamily="34" charset="0"/>
              </a:rPr>
              <a:t> [or </a:t>
            </a:r>
            <a:r>
              <a:rPr lang="en-US" sz="2050" b="1" u="sng" dirty="0" smtClean="0">
                <a:latin typeface="Arial Black" pitchFamily="34" charset="0"/>
              </a:rPr>
              <a:t>EU</a:t>
            </a:r>
            <a:r>
              <a:rPr lang="en-US" sz="2050" dirty="0" smtClean="0">
                <a:latin typeface="Arial Black" pitchFamily="34" charset="0"/>
              </a:rPr>
              <a:t>]</a:t>
            </a:r>
            <a:endParaRPr lang="en-US" sz="2050" b="1" u="sng" dirty="0" smtClean="0">
              <a:latin typeface="Arial Black" pitchFamily="34" charset="0"/>
            </a:endParaRPr>
          </a:p>
          <a:p>
            <a:pPr marL="457200" indent="-457200">
              <a:spcBef>
                <a:spcPts val="0"/>
              </a:spcBef>
              <a:buFont typeface="+mj-lt"/>
              <a:buAutoNum type="arabicParenR"/>
            </a:pPr>
            <a:r>
              <a:rPr lang="en-US" sz="2050" dirty="0" smtClean="0">
                <a:latin typeface="Arial Black" pitchFamily="34" charset="0"/>
              </a:rPr>
              <a:t>Ferdinand </a:t>
            </a:r>
            <a:r>
              <a:rPr lang="en-US" sz="2050" b="1" u="sng" dirty="0" smtClean="0">
                <a:latin typeface="Arial Black" pitchFamily="34" charset="0"/>
              </a:rPr>
              <a:t>Magellan</a:t>
            </a:r>
          </a:p>
          <a:p>
            <a:pPr marL="457200" indent="-457200">
              <a:spcBef>
                <a:spcPts val="0"/>
              </a:spcBef>
              <a:buFont typeface="+mj-lt"/>
              <a:buAutoNum type="arabicParenR"/>
            </a:pPr>
            <a:r>
              <a:rPr lang="en-US" sz="2050" b="1" u="sng" dirty="0" smtClean="0">
                <a:latin typeface="Arial Black" pitchFamily="34" charset="0"/>
              </a:rPr>
              <a:t>Charlemagne</a:t>
            </a:r>
            <a:r>
              <a:rPr lang="en-US" sz="2050" dirty="0" smtClean="0">
                <a:latin typeface="Arial Black" pitchFamily="34" charset="0"/>
              </a:rPr>
              <a:t> [or </a:t>
            </a:r>
            <a:r>
              <a:rPr lang="en-US" sz="2050" b="1" u="sng" dirty="0" smtClean="0">
                <a:latin typeface="Arial Black" pitchFamily="34" charset="0"/>
              </a:rPr>
              <a:t>Charles the Great</a:t>
            </a:r>
            <a:r>
              <a:rPr lang="en-US" sz="2050" dirty="0" smtClean="0">
                <a:latin typeface="Arial Black" pitchFamily="34" charset="0"/>
              </a:rPr>
              <a:t> or </a:t>
            </a:r>
            <a:r>
              <a:rPr lang="en-US" sz="2050" b="1" u="sng" dirty="0" err="1" smtClean="0">
                <a:latin typeface="Arial Black" pitchFamily="34" charset="0"/>
              </a:rPr>
              <a:t>Carolus</a:t>
            </a:r>
            <a:r>
              <a:rPr lang="en-US" sz="2050" b="1" u="sng" dirty="0" smtClean="0">
                <a:latin typeface="Arial Black" pitchFamily="34" charset="0"/>
              </a:rPr>
              <a:t> Magnus</a:t>
            </a:r>
            <a:r>
              <a:rPr lang="en-US" sz="2050" dirty="0" smtClean="0">
                <a:latin typeface="Arial Black" pitchFamily="34" charset="0"/>
              </a:rPr>
              <a:t> or </a:t>
            </a:r>
            <a:r>
              <a:rPr lang="en-US" sz="2050" b="1" u="sng" dirty="0" smtClean="0">
                <a:latin typeface="Arial Black" pitchFamily="34" charset="0"/>
              </a:rPr>
              <a:t>Karl </a:t>
            </a:r>
            <a:r>
              <a:rPr lang="en-US" sz="2050" b="1" u="sng" dirty="0" err="1" smtClean="0">
                <a:latin typeface="Arial Black" pitchFamily="34" charset="0"/>
              </a:rPr>
              <a:t>der</a:t>
            </a:r>
            <a:r>
              <a:rPr lang="en-US" sz="2050" b="1" u="sng" dirty="0" smtClean="0">
                <a:latin typeface="Arial Black" pitchFamily="34" charset="0"/>
              </a:rPr>
              <a:t> </a:t>
            </a:r>
            <a:r>
              <a:rPr lang="en-US" sz="2050" b="1" u="sng" dirty="0" err="1" smtClean="0">
                <a:latin typeface="Arial Black" pitchFamily="34" charset="0"/>
              </a:rPr>
              <a:t>Grose</a:t>
            </a:r>
            <a:r>
              <a:rPr lang="en-US" sz="2050" dirty="0" smtClean="0">
                <a:latin typeface="Arial Black" pitchFamily="34" charset="0"/>
              </a:rPr>
              <a:t>]</a:t>
            </a:r>
          </a:p>
          <a:p>
            <a:pPr marL="457200" indent="-457200">
              <a:spcBef>
                <a:spcPts val="0"/>
              </a:spcBef>
              <a:buFont typeface="+mj-lt"/>
              <a:buAutoNum type="arabicParenR"/>
            </a:pPr>
            <a:r>
              <a:rPr lang="en-US" sz="2050" b="1" u="sng" dirty="0" smtClean="0">
                <a:latin typeface="Arial Black" pitchFamily="34" charset="0"/>
              </a:rPr>
              <a:t>Auschwitz</a:t>
            </a:r>
            <a:r>
              <a:rPr lang="en-US" sz="2050" dirty="0" smtClean="0">
                <a:latin typeface="Arial Black" pitchFamily="34" charset="0"/>
              </a:rPr>
              <a:t> 	</a:t>
            </a:r>
          </a:p>
          <a:p>
            <a:pPr marL="457200" indent="-457200">
              <a:spcBef>
                <a:spcPts val="0"/>
              </a:spcBef>
              <a:buFont typeface="+mj-lt"/>
              <a:buAutoNum type="arabicParenR"/>
            </a:pPr>
            <a:r>
              <a:rPr lang="en-US" sz="2050" dirty="0" smtClean="0">
                <a:latin typeface="Arial Black" pitchFamily="34" charset="0"/>
              </a:rPr>
              <a:t>Gaius Julius Caesar </a:t>
            </a:r>
            <a:r>
              <a:rPr lang="en-US" sz="2050" b="1" u="sng" dirty="0" smtClean="0">
                <a:latin typeface="Arial Black" pitchFamily="34" charset="0"/>
              </a:rPr>
              <a:t>Augustus</a:t>
            </a:r>
            <a:r>
              <a:rPr lang="en-US" sz="2050" dirty="0" smtClean="0">
                <a:latin typeface="Arial Black" pitchFamily="34" charset="0"/>
              </a:rPr>
              <a:t> [or Gaius </a:t>
            </a:r>
            <a:r>
              <a:rPr lang="en-US" sz="2050" b="1" u="sng" dirty="0" err="1" smtClean="0">
                <a:latin typeface="Arial Black" pitchFamily="34" charset="0"/>
              </a:rPr>
              <a:t>Octavius</a:t>
            </a:r>
            <a:r>
              <a:rPr lang="en-US" sz="2050" dirty="0" smtClean="0">
                <a:latin typeface="Arial Black" pitchFamily="34" charset="0"/>
              </a:rPr>
              <a:t> </a:t>
            </a:r>
            <a:r>
              <a:rPr lang="en-US" sz="2050" dirty="0" err="1" smtClean="0">
                <a:latin typeface="Arial Black" pitchFamily="34" charset="0"/>
              </a:rPr>
              <a:t>Thurinus</a:t>
            </a:r>
            <a:r>
              <a:rPr lang="en-US" sz="2050" dirty="0" smtClean="0">
                <a:latin typeface="Arial Black" pitchFamily="34" charset="0"/>
              </a:rPr>
              <a:t>; or </a:t>
            </a:r>
            <a:r>
              <a:rPr lang="en-US" sz="2050" b="1" u="sng" dirty="0" smtClean="0">
                <a:latin typeface="Arial Black" pitchFamily="34" charset="0"/>
              </a:rPr>
              <a:t>Octavian</a:t>
            </a:r>
            <a:r>
              <a:rPr lang="en-US" sz="2050" dirty="0" smtClean="0">
                <a:latin typeface="Arial Black" pitchFamily="34" charset="0"/>
              </a:rPr>
              <a:t>; do not accept “Julius Caesar”]</a:t>
            </a:r>
          </a:p>
          <a:p>
            <a:pPr marL="457200" indent="-457200">
              <a:spcBef>
                <a:spcPts val="0"/>
              </a:spcBef>
              <a:buFont typeface="+mj-lt"/>
              <a:buAutoNum type="arabicParenR"/>
            </a:pPr>
            <a:r>
              <a:rPr lang="en-US" sz="2050" dirty="0" smtClean="0">
                <a:latin typeface="Arial Black" pitchFamily="34" charset="0"/>
              </a:rPr>
              <a:t>Mohandas </a:t>
            </a:r>
            <a:r>
              <a:rPr lang="en-US" sz="2050" dirty="0" err="1" smtClean="0">
                <a:latin typeface="Arial Black" pitchFamily="34" charset="0"/>
              </a:rPr>
              <a:t>Karamchand</a:t>
            </a:r>
            <a:r>
              <a:rPr lang="en-US" sz="2050" dirty="0" smtClean="0">
                <a:latin typeface="Arial Black" pitchFamily="34" charset="0"/>
              </a:rPr>
              <a:t> </a:t>
            </a:r>
            <a:r>
              <a:rPr lang="en-US" sz="2050" b="1" u="sng" dirty="0" smtClean="0">
                <a:latin typeface="Arial Black" pitchFamily="34" charset="0"/>
              </a:rPr>
              <a:t>Gandhi</a:t>
            </a:r>
            <a:r>
              <a:rPr lang="en-US" sz="2050" dirty="0" smtClean="0">
                <a:latin typeface="Arial Black" pitchFamily="34" charset="0"/>
              </a:rPr>
              <a:t> [or </a:t>
            </a:r>
            <a:r>
              <a:rPr lang="en-US" sz="2050" b="1" u="sng" dirty="0" smtClean="0">
                <a:latin typeface="Arial Black" pitchFamily="34" charset="0"/>
              </a:rPr>
              <a:t>Mahatma</a:t>
            </a:r>
            <a:r>
              <a:rPr lang="en-US" sz="2050" dirty="0" smtClean="0">
                <a:latin typeface="Arial Black" pitchFamily="34" charset="0"/>
              </a:rPr>
              <a:t> Gandhi, or </a:t>
            </a:r>
            <a:r>
              <a:rPr lang="en-US" sz="2050" b="1" u="sng" dirty="0" err="1" smtClean="0">
                <a:latin typeface="Arial Black" pitchFamily="34" charset="0"/>
              </a:rPr>
              <a:t>Bapu</a:t>
            </a:r>
            <a:r>
              <a:rPr lang="en-US" sz="2050" dirty="0" smtClean="0">
                <a:latin typeface="Arial Black" pitchFamily="34" charset="0"/>
              </a:rPr>
              <a:t> Gandhi]</a:t>
            </a:r>
          </a:p>
          <a:p>
            <a:pPr marL="457200" indent="-457200">
              <a:spcBef>
                <a:spcPts val="0"/>
              </a:spcBef>
              <a:buFont typeface="+mj-lt"/>
              <a:buAutoNum type="arabicParenR"/>
            </a:pPr>
            <a:r>
              <a:rPr lang="en-US" sz="2050" dirty="0" smtClean="0">
                <a:latin typeface="Arial Black" pitchFamily="34" charset="0"/>
              </a:rPr>
              <a:t> </a:t>
            </a:r>
            <a:r>
              <a:rPr lang="en-US" sz="2050" b="1" u="sng" dirty="0" smtClean="0">
                <a:latin typeface="Arial Black" pitchFamily="34" charset="0"/>
              </a:rPr>
              <a:t>Genghis</a:t>
            </a:r>
            <a:r>
              <a:rPr lang="en-US" sz="2050" dirty="0" smtClean="0">
                <a:latin typeface="Arial Black" pitchFamily="34" charset="0"/>
              </a:rPr>
              <a:t> Khan [or </a:t>
            </a:r>
            <a:r>
              <a:rPr lang="en-US" sz="2050" b="1" u="sng" dirty="0" err="1" smtClean="0">
                <a:latin typeface="Arial Black" pitchFamily="34" charset="0"/>
              </a:rPr>
              <a:t>Chinghis</a:t>
            </a:r>
            <a:r>
              <a:rPr lang="en-US" sz="2050" dirty="0" smtClean="0">
                <a:latin typeface="Arial Black" pitchFamily="34" charset="0"/>
              </a:rPr>
              <a:t> Khan; or </a:t>
            </a:r>
            <a:r>
              <a:rPr lang="en-US" sz="2050" b="1" u="sng" dirty="0" err="1" smtClean="0">
                <a:latin typeface="Arial Black" pitchFamily="34" charset="0"/>
              </a:rPr>
              <a:t>Temujin</a:t>
            </a:r>
            <a:r>
              <a:rPr lang="en-US" sz="2050" dirty="0" smtClean="0">
                <a:latin typeface="Arial Black" pitchFamily="34" charset="0"/>
              </a:rPr>
              <a:t>]</a:t>
            </a:r>
            <a:endParaRPr lang="en-US" sz="2050" b="1" u="sng" dirty="0" smtClean="0">
              <a:latin typeface="Arial Black" pitchFamily="34" charset="0"/>
            </a:endParaRPr>
          </a:p>
          <a:p>
            <a:pPr marL="457200" indent="-457200">
              <a:spcBef>
                <a:spcPts val="0"/>
              </a:spcBef>
              <a:buFont typeface="+mj-lt"/>
              <a:buAutoNum type="arabicParenR"/>
            </a:pPr>
            <a:r>
              <a:rPr lang="en-US" sz="2050" dirty="0" smtClean="0">
                <a:latin typeface="Arial Black" pitchFamily="34" charset="0"/>
              </a:rPr>
              <a:t> </a:t>
            </a:r>
            <a:r>
              <a:rPr lang="en-US" sz="2050" b="1" u="sng" dirty="0" smtClean="0">
                <a:latin typeface="Arial Black" pitchFamily="34" charset="0"/>
              </a:rPr>
              <a:t>Cuba</a:t>
            </a:r>
            <a:endParaRPr lang="en-US" sz="2050" dirty="0" smtClean="0">
              <a:latin typeface="Arial Black" pitchFamily="34" charset="0"/>
            </a:endParaRPr>
          </a:p>
          <a:p>
            <a:pPr marL="457200" indent="-457200">
              <a:spcBef>
                <a:spcPts val="0"/>
              </a:spcBef>
              <a:buFont typeface="+mj-lt"/>
              <a:buAutoNum type="arabicParenR"/>
            </a:pPr>
            <a:r>
              <a:rPr lang="en-US" sz="2050" dirty="0" smtClean="0">
                <a:latin typeface="Arial Black" pitchFamily="34" charset="0"/>
              </a:rPr>
              <a:t> </a:t>
            </a:r>
            <a:r>
              <a:rPr lang="en-US" sz="2050" b="1" u="sng" dirty="0" smtClean="0">
                <a:latin typeface="Arial Black" pitchFamily="34" charset="0"/>
              </a:rPr>
              <a:t>Inca</a:t>
            </a:r>
            <a:r>
              <a:rPr lang="en-US" sz="2050" b="1" dirty="0" smtClean="0">
                <a:latin typeface="Arial Black" pitchFamily="34" charset="0"/>
              </a:rPr>
              <a:t> </a:t>
            </a:r>
            <a:r>
              <a:rPr lang="en-US" sz="2050" dirty="0" smtClean="0">
                <a:latin typeface="Arial Black" pitchFamily="34" charset="0"/>
              </a:rPr>
              <a:t>Empire [or </a:t>
            </a:r>
            <a:r>
              <a:rPr lang="en-US" sz="2050" b="1" u="sng" dirty="0" err="1" smtClean="0">
                <a:latin typeface="Arial Black" pitchFamily="34" charset="0"/>
              </a:rPr>
              <a:t>Inka</a:t>
            </a:r>
            <a:r>
              <a:rPr lang="en-US" sz="2050" b="1" dirty="0" smtClean="0">
                <a:latin typeface="Arial Black" pitchFamily="34" charset="0"/>
              </a:rPr>
              <a:t> </a:t>
            </a:r>
            <a:r>
              <a:rPr lang="en-US" sz="2050" dirty="0" smtClean="0">
                <a:latin typeface="Arial Black" pitchFamily="34" charset="0"/>
              </a:rPr>
              <a:t>Empire]</a:t>
            </a:r>
          </a:p>
          <a:p>
            <a:pPr marL="457200" indent="-457200">
              <a:spcBef>
                <a:spcPts val="0"/>
              </a:spcBef>
              <a:buFont typeface="+mj-lt"/>
              <a:buAutoNum type="arabicParenR"/>
            </a:pPr>
            <a:r>
              <a:rPr lang="en-US" sz="2050" dirty="0" smtClean="0">
                <a:latin typeface="Arial Black" pitchFamily="34" charset="0"/>
              </a:rPr>
              <a:t> </a:t>
            </a:r>
            <a:r>
              <a:rPr lang="en-US" sz="2050" b="1" u="sng" dirty="0" smtClean="0">
                <a:latin typeface="Arial Black" pitchFamily="34" charset="0"/>
              </a:rPr>
              <a:t>Mali</a:t>
            </a:r>
            <a:endParaRPr lang="en-US" sz="2050" dirty="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2: World History</a:t>
            </a:r>
            <a:endParaRPr lang="en-US" sz="3600"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 </a:t>
            </a:r>
            <a:endParaRPr lang="en-US" sz="3600" dirty="0"/>
          </a:p>
        </p:txBody>
      </p:sp>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Group C Students are seated and ready to begin.</a:t>
            </a:r>
          </a:p>
        </p:txBody>
      </p:sp>
      <p:grpSp>
        <p:nvGrpSpPr>
          <p:cNvPr id="4"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 </a:t>
            </a:r>
          </a:p>
          <a:p>
            <a:pPr marL="228600" indent="0">
              <a:buNone/>
            </a:pPr>
            <a:r>
              <a:rPr lang="en-US" sz="2800" dirty="0" smtClean="0">
                <a:latin typeface="Arial Black" pitchFamily="34" charset="0"/>
              </a:rPr>
              <a:t>What literary term refers to the repetition of consonant sounds?</a:t>
            </a:r>
          </a:p>
          <a:p>
            <a:pPr marL="228600" indent="0">
              <a:buNone/>
            </a:pPr>
            <a:endParaRPr lang="en-US" sz="2800" dirty="0" smtClean="0">
              <a:latin typeface="Arial Black" pitchFamily="34" charset="0"/>
            </a:endParaRPr>
          </a:p>
          <a:p>
            <a:pPr marL="228600" indent="0">
              <a:buNone/>
            </a:pPr>
            <a:endParaRPr lang="en-US" sz="2800" dirty="0" smtClean="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#1: </a:t>
            </a:r>
          </a:p>
          <a:p>
            <a:pPr marL="228600" indent="0">
              <a:buNone/>
            </a:pPr>
            <a:r>
              <a:rPr lang="en-US" sz="2800" dirty="0" smtClean="0">
                <a:latin typeface="Arial Black" pitchFamily="34" charset="0"/>
              </a:rPr>
              <a:t>What literary term refers to the repetition of consonant sounds?</a:t>
            </a:r>
          </a:p>
          <a:p>
            <a:pPr marL="228600" indent="0">
              <a:buNone/>
            </a:pPr>
            <a:endParaRPr lang="en-US" sz="2800" dirty="0" smtClean="0">
              <a:solidFill>
                <a:schemeClr val="bg1"/>
              </a:solidFill>
              <a:latin typeface="Arial Black" pitchFamily="34" charset="0"/>
            </a:endParaRPr>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Tree>
  </p:cSld>
  <p:clrMapOvr>
    <a:masterClrMapping/>
  </p:clrMapOvr>
  <p:transition advClick="0" advTm="5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#2: </a:t>
            </a:r>
          </a:p>
          <a:p>
            <a:pPr marL="228600" indent="0">
              <a:buNone/>
            </a:pPr>
            <a:r>
              <a:rPr lang="en-US" sz="2800" dirty="0" smtClean="0">
                <a:latin typeface="Arial Black" pitchFamily="34" charset="0"/>
              </a:rPr>
              <a:t>What is the term for a verb used as a noun by putting “</a:t>
            </a:r>
            <a:r>
              <a:rPr lang="en-US" sz="2800" dirty="0" err="1" smtClean="0">
                <a:latin typeface="Arial Black" pitchFamily="34" charset="0"/>
              </a:rPr>
              <a:t>ing</a:t>
            </a:r>
            <a:r>
              <a:rPr lang="en-US" sz="2800" dirty="0" smtClean="0">
                <a:latin typeface="Arial Black" pitchFamily="34" charset="0"/>
              </a:rPr>
              <a:t>” at the end? An example is the word “Walking” in the phrase “Walking is fun.”</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11888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Lucida Sans Unicode" pitchFamily="34" charset="0"/>
                <a:cs typeface="Times New Roman" pitchFamily="18" charset="0"/>
              </a:rPr>
              <a:t>What words modify nouns and noun phrases?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#2: </a:t>
            </a:r>
          </a:p>
          <a:p>
            <a:pPr marL="228600" indent="0">
              <a:buNone/>
            </a:pPr>
            <a:r>
              <a:rPr lang="en-US" sz="2800" dirty="0" smtClean="0">
                <a:latin typeface="Arial Black" pitchFamily="34" charset="0"/>
              </a:rPr>
              <a:t>What is the term for a verb used as a noun by putting “</a:t>
            </a:r>
            <a:r>
              <a:rPr lang="en-US" sz="2800" dirty="0" err="1" smtClean="0">
                <a:latin typeface="Arial Black" pitchFamily="34" charset="0"/>
              </a:rPr>
              <a:t>ing</a:t>
            </a:r>
            <a:r>
              <a:rPr lang="en-US" sz="2800" dirty="0" smtClean="0">
                <a:latin typeface="Arial Black" pitchFamily="34" charset="0"/>
              </a:rPr>
              <a:t>” at the end? An example is the word “Walking” in the phrase “Walking is fun.”</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
        <p:nvSpPr>
          <p:cNvPr id="11888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Lucida Sans Unicode" pitchFamily="34" charset="0"/>
                <a:cs typeface="Times New Roman" pitchFamily="18" charset="0"/>
              </a:rPr>
              <a:t>What words modify nouns and noun phrases?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advClick="0" advTm="50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#3: </a:t>
            </a:r>
          </a:p>
          <a:p>
            <a:pPr marL="228600" indent="0">
              <a:buNone/>
            </a:pPr>
            <a:r>
              <a:rPr lang="en-US" sz="2800" dirty="0" smtClean="0">
                <a:latin typeface="Arial Black" pitchFamily="34" charset="0"/>
              </a:rPr>
              <a:t>What term refers to a thought expressed in poetry as a pair of rhyming lines?</a:t>
            </a:r>
          </a:p>
          <a:p>
            <a:pPr marL="228600" indent="0">
              <a:buNone/>
            </a:pPr>
            <a:r>
              <a:rPr lang="en-US" sz="2800" dirty="0" smtClean="0">
                <a:latin typeface="Arial Black" pitchFamily="34" charset="0"/>
              </a:rPr>
              <a:t/>
            </a:r>
            <a:br>
              <a:rPr lang="en-US" sz="2800" dirty="0" smtClean="0">
                <a:latin typeface="Arial Black" pitchFamily="34" charset="0"/>
              </a:rPr>
            </a:b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#3: </a:t>
            </a:r>
          </a:p>
          <a:p>
            <a:pPr marL="228600" indent="0">
              <a:buNone/>
            </a:pPr>
            <a:r>
              <a:rPr lang="en-US" sz="2800" dirty="0" smtClean="0">
                <a:latin typeface="Arial Black" pitchFamily="34" charset="0"/>
              </a:rPr>
              <a:t>What term refers to a thought expressed in poetry as a pair of rhyming lines?</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
            </a:r>
            <a:br>
              <a:rPr lang="en-US" sz="2800" dirty="0" smtClean="0">
                <a:latin typeface="Arial Black" pitchFamily="34" charset="0"/>
              </a:rPr>
            </a:b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Topic Assignments</a:t>
            </a:r>
            <a:endParaRPr lang="en-US" sz="3600" dirty="0"/>
          </a:p>
        </p:txBody>
      </p:sp>
      <p:grpSp>
        <p:nvGrpSpPr>
          <p:cNvPr id="2" name="Group 4"/>
          <p:cNvGrpSpPr/>
          <p:nvPr/>
        </p:nvGrpSpPr>
        <p:grpSpPr>
          <a:xfrm>
            <a:off x="0" y="6277190"/>
            <a:ext cx="9144000" cy="580813"/>
            <a:chOff x="0" y="6304845"/>
            <a:chExt cx="9144000" cy="553155"/>
          </a:xfrm>
        </p:grpSpPr>
        <p:sp>
          <p:nvSpPr>
            <p:cNvPr id="6" name="Rectangle 5"/>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7"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Rectangle 7"/>
          <p:cNvSpPr/>
          <p:nvPr/>
        </p:nvSpPr>
        <p:spPr>
          <a:xfrm>
            <a:off x="0" y="5410200"/>
            <a:ext cx="9144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12 Seconds Remaining</a:t>
            </a:r>
            <a:endParaRPr lang="en-US" dirty="0">
              <a:solidFill>
                <a:schemeClr val="bg1"/>
              </a:solidFill>
              <a:latin typeface="Arial Black" pitchFamily="34" charset="0"/>
            </a:endParaRPr>
          </a:p>
        </p:txBody>
      </p:sp>
      <p:sp>
        <p:nvSpPr>
          <p:cNvPr id="10" name="Content Placeholder 2"/>
          <p:cNvSpPr>
            <a:spLocks noGrp="1"/>
          </p:cNvSpPr>
          <p:nvPr>
            <p:ph idx="1"/>
          </p:nvPr>
        </p:nvSpPr>
        <p:spPr>
          <a:xfrm>
            <a:off x="0" y="1219200"/>
            <a:ext cx="9144000" cy="4038599"/>
          </a:xfrm>
        </p:spPr>
        <p:txBody>
          <a:bodyPr numCol="2">
            <a:normAutofit/>
          </a:bodyPr>
          <a:lstStyle/>
          <a:p>
            <a:pPr marL="571500">
              <a:buNone/>
            </a:pPr>
            <a:r>
              <a:rPr lang="en-US" sz="2200" dirty="0" smtClean="0">
                <a:solidFill>
                  <a:srgbClr val="FF0000"/>
                </a:solidFill>
                <a:latin typeface="Arial Black" pitchFamily="34" charset="0"/>
              </a:rPr>
              <a:t>Group A</a:t>
            </a:r>
          </a:p>
          <a:p>
            <a:pPr marL="571500" indent="-223838">
              <a:buNone/>
            </a:pPr>
            <a:r>
              <a:rPr lang="en-US" sz="2200" dirty="0">
                <a:solidFill>
                  <a:srgbClr val="FF0000"/>
                </a:solidFill>
                <a:latin typeface="Arial Black" pitchFamily="34" charset="0"/>
              </a:rPr>
              <a:t>1) Life Science</a:t>
            </a:r>
          </a:p>
          <a:p>
            <a:pPr marL="571500" indent="-223838">
              <a:buNone/>
            </a:pPr>
            <a:r>
              <a:rPr lang="en-US" sz="2200" dirty="0">
                <a:solidFill>
                  <a:srgbClr val="FF0000"/>
                </a:solidFill>
                <a:latin typeface="Arial Black" pitchFamily="34" charset="0"/>
              </a:rPr>
              <a:t>5) NC Colleges and Univ.</a:t>
            </a:r>
          </a:p>
          <a:p>
            <a:pPr marL="571500" indent="-223838">
              <a:buNone/>
            </a:pPr>
            <a:r>
              <a:rPr lang="en-US" sz="2200" dirty="0">
                <a:solidFill>
                  <a:srgbClr val="FF0000"/>
                </a:solidFill>
                <a:latin typeface="Arial Black" pitchFamily="34" charset="0"/>
              </a:rPr>
              <a:t>9) Arts / Media</a:t>
            </a:r>
          </a:p>
          <a:p>
            <a:pPr marL="571500" indent="-223838">
              <a:buNone/>
            </a:pPr>
            <a:endParaRPr lang="en-US" sz="1800" dirty="0">
              <a:solidFill>
                <a:schemeClr val="bg1"/>
              </a:solidFill>
              <a:latin typeface="Arial Black" pitchFamily="34" charset="0"/>
            </a:endParaRPr>
          </a:p>
          <a:p>
            <a:pPr marL="571500">
              <a:buNone/>
            </a:pPr>
            <a:r>
              <a:rPr lang="en-US" sz="2200" dirty="0">
                <a:solidFill>
                  <a:schemeClr val="bg2">
                    <a:lumMod val="50000"/>
                  </a:schemeClr>
                </a:solidFill>
                <a:latin typeface="Arial Black" pitchFamily="34" charset="0"/>
              </a:rPr>
              <a:t>Group C</a:t>
            </a:r>
          </a:p>
          <a:p>
            <a:pPr marL="571500" indent="-223838">
              <a:buNone/>
            </a:pPr>
            <a:r>
              <a:rPr lang="en-US" sz="2200" dirty="0">
                <a:solidFill>
                  <a:schemeClr val="bg2">
                    <a:lumMod val="50000"/>
                  </a:schemeClr>
                </a:solidFill>
                <a:latin typeface="Arial Black" pitchFamily="34" charset="0"/>
              </a:rPr>
              <a:t>3) Writing</a:t>
            </a:r>
          </a:p>
          <a:p>
            <a:pPr marL="571500" indent="-223838">
              <a:buNone/>
            </a:pPr>
            <a:r>
              <a:rPr lang="en-US" sz="2200" dirty="0">
                <a:solidFill>
                  <a:schemeClr val="bg2">
                    <a:lumMod val="50000"/>
                  </a:schemeClr>
                </a:solidFill>
                <a:latin typeface="Arial Black" pitchFamily="34" charset="0"/>
              </a:rPr>
              <a:t>7) US History</a:t>
            </a:r>
          </a:p>
          <a:p>
            <a:pPr marL="571500" indent="-223838">
              <a:buNone/>
            </a:pPr>
            <a:r>
              <a:rPr lang="en-US" sz="2200" dirty="0">
                <a:solidFill>
                  <a:schemeClr val="bg2">
                    <a:lumMod val="50000"/>
                  </a:schemeClr>
                </a:solidFill>
                <a:latin typeface="Arial Black" pitchFamily="34" charset="0"/>
              </a:rPr>
              <a:t>11) NC Government</a:t>
            </a:r>
          </a:p>
          <a:p>
            <a:pPr marL="571500" indent="-223838">
              <a:buNone/>
            </a:pPr>
            <a:endParaRPr lang="en-US" sz="2400" dirty="0" smtClean="0">
              <a:solidFill>
                <a:schemeClr val="bg1"/>
              </a:solidFill>
            </a:endParaRPr>
          </a:p>
          <a:p>
            <a:pPr marL="571500">
              <a:buNone/>
            </a:pPr>
            <a:r>
              <a:rPr lang="en-US" sz="2200" dirty="0" smtClean="0">
                <a:solidFill>
                  <a:srgbClr val="00B050"/>
                </a:solidFill>
                <a:latin typeface="Arial Black" pitchFamily="34" charset="0"/>
              </a:rPr>
              <a:t>Group B</a:t>
            </a:r>
          </a:p>
          <a:p>
            <a:pPr marL="571500">
              <a:buNone/>
            </a:pPr>
            <a:r>
              <a:rPr lang="en-US" sz="2200" dirty="0" smtClean="0">
                <a:solidFill>
                  <a:srgbClr val="00B050"/>
                </a:solidFill>
                <a:latin typeface="Arial Black" pitchFamily="34" charset="0"/>
              </a:rPr>
              <a:t>2) World History</a:t>
            </a:r>
          </a:p>
          <a:p>
            <a:pPr marL="571500">
              <a:buNone/>
            </a:pPr>
            <a:r>
              <a:rPr lang="en-US" sz="2200" dirty="0" smtClean="0">
                <a:solidFill>
                  <a:srgbClr val="00B050"/>
                </a:solidFill>
                <a:latin typeface="Arial Black" pitchFamily="34" charset="0"/>
              </a:rPr>
              <a:t>6) Literature</a:t>
            </a:r>
          </a:p>
          <a:p>
            <a:pPr marL="571500">
              <a:buNone/>
            </a:pPr>
            <a:r>
              <a:rPr lang="en-US" sz="2200" dirty="0" smtClean="0">
                <a:solidFill>
                  <a:srgbClr val="00B050"/>
                </a:solidFill>
                <a:latin typeface="Arial Black" pitchFamily="34" charset="0"/>
              </a:rPr>
              <a:t>10) Earth Science</a:t>
            </a:r>
          </a:p>
          <a:p>
            <a:pPr marL="571500">
              <a:buNone/>
            </a:pPr>
            <a:endParaRPr lang="en-US" sz="1800" dirty="0" smtClean="0">
              <a:solidFill>
                <a:schemeClr val="bg1"/>
              </a:solidFill>
              <a:latin typeface="Arial Black" pitchFamily="34" charset="0"/>
            </a:endParaRPr>
          </a:p>
          <a:p>
            <a:pPr marL="571500">
              <a:buNone/>
            </a:pPr>
            <a:r>
              <a:rPr lang="en-US" sz="2200" dirty="0" smtClean="0">
                <a:solidFill>
                  <a:srgbClr val="002060"/>
                </a:solidFill>
                <a:latin typeface="Arial Black" pitchFamily="34" charset="0"/>
              </a:rPr>
              <a:t>Group D</a:t>
            </a:r>
          </a:p>
          <a:p>
            <a:pPr marL="571500" indent="-223838">
              <a:buNone/>
            </a:pPr>
            <a:r>
              <a:rPr lang="en-US" sz="2200" dirty="0" smtClean="0">
                <a:solidFill>
                  <a:srgbClr val="002060"/>
                </a:solidFill>
                <a:latin typeface="Arial Black" pitchFamily="34" charset="0"/>
              </a:rPr>
              <a:t>4) PE / Sports</a:t>
            </a:r>
          </a:p>
          <a:p>
            <a:pPr marL="571500" indent="-223838">
              <a:buNone/>
            </a:pPr>
            <a:r>
              <a:rPr lang="en-US" sz="2200" dirty="0" smtClean="0">
                <a:solidFill>
                  <a:srgbClr val="002060"/>
                </a:solidFill>
                <a:latin typeface="Arial Black" pitchFamily="34" charset="0"/>
              </a:rPr>
              <a:t>8) Mathematics</a:t>
            </a:r>
          </a:p>
          <a:p>
            <a:pPr marL="571500" indent="-223838">
              <a:buNone/>
            </a:pPr>
            <a:r>
              <a:rPr lang="en-US" sz="2200" dirty="0" smtClean="0">
                <a:solidFill>
                  <a:srgbClr val="002060"/>
                </a:solidFill>
                <a:latin typeface="Arial Black" pitchFamily="34" charset="0"/>
              </a:rPr>
              <a:t>12) Technology</a:t>
            </a:r>
          </a:p>
          <a:p>
            <a:pPr lvl="1">
              <a:buNone/>
            </a:pPr>
            <a:endParaRPr lang="en-US" sz="2400" dirty="0" smtClean="0">
              <a:solidFill>
                <a:schemeClr val="bg1"/>
              </a:solidFill>
            </a:endParaRPr>
          </a:p>
        </p:txBody>
      </p:sp>
    </p:spTree>
  </p:cSld>
  <p:clrMapOvr>
    <a:masterClrMapping/>
  </p:clrMapOvr>
  <p:transition advClick="0" advTm="12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#4: </a:t>
            </a:r>
          </a:p>
          <a:p>
            <a:pPr marL="228600" indent="0">
              <a:buNone/>
            </a:pPr>
            <a:r>
              <a:rPr lang="en-US" sz="2800" dirty="0" smtClean="0">
                <a:latin typeface="Arial Black" pitchFamily="34" charset="0"/>
              </a:rPr>
              <a:t>What part of speech refers to a person, place, or thing? These parts of speech can be subjects or objects.</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#4: </a:t>
            </a:r>
          </a:p>
          <a:p>
            <a:pPr marL="228600" indent="0">
              <a:buNone/>
            </a:pPr>
            <a:r>
              <a:rPr lang="en-US" sz="2800" dirty="0" smtClean="0">
                <a:latin typeface="Arial Black" pitchFamily="34" charset="0"/>
              </a:rPr>
              <a:t>What part of speech refers to a person, place, or thing? These parts of speech can be subjects or objects.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#5: </a:t>
            </a:r>
          </a:p>
          <a:p>
            <a:pPr marL="228600" indent="0">
              <a:buNone/>
            </a:pPr>
            <a:r>
              <a:rPr lang="en-US" sz="2800" dirty="0" smtClean="0">
                <a:latin typeface="Arial Black" pitchFamily="34" charset="0"/>
              </a:rPr>
              <a:t>What literary term refers to a long speech in a play where a character expresses his feelings, often to another character? This is different from a soliloquy or aside.</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#5: </a:t>
            </a:r>
          </a:p>
          <a:p>
            <a:pPr marL="228600" indent="0">
              <a:buNone/>
            </a:pPr>
            <a:r>
              <a:rPr lang="en-US" sz="2800" dirty="0" smtClean="0">
                <a:latin typeface="Arial Black" pitchFamily="34" charset="0"/>
              </a:rPr>
              <a:t>What literary term refers to a long speech in a play where a character expresses his feelings, often to another character? This is different from a soliloquy or aside.</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924800" cy="4038599"/>
          </a:xfrm>
        </p:spPr>
        <p:txBody>
          <a:bodyPr numCol="1">
            <a:normAutofit/>
          </a:bodyPr>
          <a:lstStyle/>
          <a:p>
            <a:pPr marL="228600" indent="0">
              <a:buNone/>
            </a:pPr>
            <a:r>
              <a:rPr lang="en-US" sz="2800" dirty="0" smtClean="0">
                <a:latin typeface="Arial Black" pitchFamily="34" charset="0"/>
              </a:rPr>
              <a:t>Question #6: </a:t>
            </a:r>
          </a:p>
          <a:p>
            <a:pPr marL="228600" indent="0">
              <a:buNone/>
            </a:pPr>
            <a:r>
              <a:rPr lang="en-US" sz="2800" dirty="0" smtClean="0">
                <a:latin typeface="Arial Black" pitchFamily="34" charset="0"/>
              </a:rPr>
              <a:t>What grammatical term refers to when something happens? In English, these include “past,” “present,” and “past perfect.”</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 </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924800" cy="4038599"/>
          </a:xfrm>
        </p:spPr>
        <p:txBody>
          <a:bodyPr numCol="1">
            <a:normAutofit/>
          </a:bodyPr>
          <a:lstStyle/>
          <a:p>
            <a:pPr marL="228600" indent="0">
              <a:buNone/>
            </a:pPr>
            <a:r>
              <a:rPr lang="en-US" sz="2800" dirty="0" smtClean="0">
                <a:latin typeface="Arial Black" pitchFamily="34" charset="0"/>
              </a:rPr>
              <a:t>Question #6: </a:t>
            </a:r>
          </a:p>
          <a:p>
            <a:pPr marL="228600" indent="0">
              <a:buNone/>
            </a:pPr>
            <a:r>
              <a:rPr lang="en-US" sz="2800" dirty="0" smtClean="0">
                <a:latin typeface="Arial Black" pitchFamily="34" charset="0"/>
              </a:rPr>
              <a:t>What grammatical term refers to when something happens? In English, these include “past,” “present,” and “past perfect.”</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#7: </a:t>
            </a:r>
          </a:p>
          <a:p>
            <a:pPr marL="228600" indent="0">
              <a:buNone/>
            </a:pPr>
            <a:r>
              <a:rPr lang="en-US" sz="2800" dirty="0" smtClean="0">
                <a:latin typeface="Arial Black" pitchFamily="34" charset="0"/>
              </a:rPr>
              <a:t>What is the term for a part of a story in which something from the past is portrayed? For example, in a movie, this could refer to a scene from a character’s childhood that interrupts a scene set in the present.</a:t>
            </a: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#7: </a:t>
            </a:r>
          </a:p>
          <a:p>
            <a:pPr marL="228600" indent="0">
              <a:buNone/>
            </a:pPr>
            <a:r>
              <a:rPr lang="en-US" sz="2800" dirty="0" smtClean="0">
                <a:latin typeface="Arial Black" pitchFamily="34" charset="0"/>
              </a:rPr>
              <a:t>What is the term for a part of a story in which something from the past is portrayed? For example, in a movie, this could refer to a scene from a character’s childhood that interrupts a scene set in the present.</a:t>
            </a:r>
          </a:p>
          <a:p>
            <a:pPr marL="228600" indent="0">
              <a:buNone/>
            </a:pPr>
            <a:endParaRPr lang="en-US" sz="2800" dirty="0" smtClean="0">
              <a:latin typeface="Arial Black" pitchFamily="34" charset="0"/>
            </a:endParaRP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#8: </a:t>
            </a:r>
          </a:p>
          <a:p>
            <a:pPr marL="228600" indent="0">
              <a:buNone/>
            </a:pPr>
            <a:r>
              <a:rPr lang="en-US" sz="2800" dirty="0" smtClean="0">
                <a:latin typeface="Arial Black" pitchFamily="34" charset="0"/>
              </a:rPr>
              <a:t>What term refers to a reference book that lets people look up words that mean the same as other words?</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 </a:t>
            </a: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#8: </a:t>
            </a:r>
          </a:p>
          <a:p>
            <a:pPr marL="228600" indent="0">
              <a:buNone/>
            </a:pPr>
            <a:r>
              <a:rPr lang="en-US" sz="2800" dirty="0" smtClean="0">
                <a:latin typeface="Arial Black" pitchFamily="34" charset="0"/>
              </a:rPr>
              <a:t>What term refers to a reference book that lets people look up words that mean the same as other words?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600" dirty="0" smtClean="0">
                <a:latin typeface="Arial Black" pitchFamily="34" charset="0"/>
              </a:rPr>
              <a:t>Group A Students are seated with line-up in hand.</a:t>
            </a:r>
          </a:p>
          <a:p>
            <a:pPr marL="228600" indent="0">
              <a:buNone/>
            </a:pPr>
            <a:r>
              <a:rPr lang="en-US" sz="2600" dirty="0" smtClean="0">
                <a:latin typeface="Arial Black" pitchFamily="34" charset="0"/>
              </a:rPr>
              <a:t>Round 1 will begin once all line-ups are collected.</a:t>
            </a:r>
          </a:p>
          <a:p>
            <a:pPr marL="228600" indent="0">
              <a:buNone/>
            </a:pPr>
            <a:endParaRPr lang="en-US" sz="2600" dirty="0">
              <a:latin typeface="Arial Black" pitchFamily="34" charset="0"/>
            </a:endParaRPr>
          </a:p>
          <a:p>
            <a:pPr marL="228600" indent="0">
              <a:buNone/>
            </a:pPr>
            <a:r>
              <a:rPr lang="en-US" sz="2600" dirty="0" smtClean="0">
                <a:latin typeface="Arial Black" pitchFamily="34" charset="0"/>
              </a:rPr>
              <a:t>School names are on the back of all </a:t>
            </a:r>
            <a:r>
              <a:rPr lang="en-US" sz="2600" dirty="0" err="1" smtClean="0">
                <a:latin typeface="Arial Black" pitchFamily="34" charset="0"/>
              </a:rPr>
              <a:t>scoresheets</a:t>
            </a:r>
            <a:r>
              <a:rPr lang="en-US" sz="2600" dirty="0" smtClean="0">
                <a:latin typeface="Arial Black" pitchFamily="34" charset="0"/>
              </a:rPr>
              <a:t>. Do not write your school name on the front.</a:t>
            </a:r>
          </a:p>
          <a:p>
            <a:pPr marL="228600" indent="0">
              <a:buNone/>
            </a:pPr>
            <a:endParaRPr lang="en-US" sz="26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6" name="Rectangle 5"/>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7"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8" name="Rectangle 7"/>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1: Life Science</a:t>
            </a:r>
            <a:endParaRPr lang="en-US" sz="3600"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#9: </a:t>
            </a:r>
          </a:p>
          <a:p>
            <a:pPr marL="228600" indent="0">
              <a:buNone/>
            </a:pPr>
            <a:r>
              <a:rPr lang="en-US" sz="2800" dirty="0" smtClean="0">
                <a:latin typeface="Arial Black" pitchFamily="34" charset="0"/>
              </a:rPr>
              <a:t>What five letter word refers to a category of literature or art? In describing novels, examples of such categories include romance, mystery, and science fiction.</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Question #9: </a:t>
            </a:r>
          </a:p>
          <a:p>
            <a:pPr marL="228600" indent="0">
              <a:buNone/>
            </a:pPr>
            <a:r>
              <a:rPr lang="en-US" sz="2800" dirty="0" smtClean="0">
                <a:latin typeface="Arial Black" pitchFamily="34" charset="0"/>
              </a:rPr>
              <a:t>What five letter word refers to a category of literature or art? In describing novels, examples of such categories include romance, mystery, and science fiction.</a:t>
            </a:r>
          </a:p>
          <a:p>
            <a:pPr marL="228600" indent="0">
              <a:buNone/>
            </a:pPr>
            <a:endParaRPr lang="en-US" sz="2800" dirty="0" smtClean="0">
              <a:latin typeface="Arial Black" pitchFamily="34" charset="0"/>
            </a:endParaRPr>
          </a:p>
          <a:p>
            <a:pPr marL="228600" indent="0">
              <a:buNone/>
            </a:pPr>
            <a:endParaRPr lang="en-US" sz="2800" dirty="0" smtClean="0">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038599"/>
          </a:xfrm>
        </p:spPr>
        <p:txBody>
          <a:bodyPr numCol="1">
            <a:normAutofit/>
          </a:bodyPr>
          <a:lstStyle/>
          <a:p>
            <a:pPr marL="228600" indent="0">
              <a:buNone/>
            </a:pPr>
            <a:r>
              <a:rPr lang="en-US" sz="2800" dirty="0" smtClean="0">
                <a:latin typeface="Arial Black" pitchFamily="34" charset="0"/>
              </a:rPr>
              <a:t>Question #10: </a:t>
            </a:r>
          </a:p>
          <a:p>
            <a:pPr marL="228600" indent="0">
              <a:buNone/>
            </a:pPr>
            <a:r>
              <a:rPr lang="en-US" sz="2800" dirty="0" smtClean="0">
                <a:latin typeface="Arial Black" pitchFamily="34" charset="0"/>
              </a:rPr>
              <a:t>What is the term for a term created by putting the first letters of several words together? An example is USA for United States of America.</a:t>
            </a:r>
          </a:p>
          <a:p>
            <a:pPr marL="228600" indent="0">
              <a:buNone/>
            </a:pPr>
            <a:endParaRPr lang="en-US" sz="2800" dirty="0" smtClean="0">
              <a:latin typeface="Arial Black" pitchFamily="34" charset="0"/>
            </a:endParaRP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038599"/>
          </a:xfrm>
        </p:spPr>
        <p:txBody>
          <a:bodyPr numCol="1">
            <a:normAutofit/>
          </a:bodyPr>
          <a:lstStyle/>
          <a:p>
            <a:pPr marL="228600" indent="0">
              <a:buNone/>
            </a:pPr>
            <a:r>
              <a:rPr lang="en-US" sz="2800" dirty="0" smtClean="0">
                <a:latin typeface="Arial Black" pitchFamily="34" charset="0"/>
              </a:rPr>
              <a:t>Question #10: </a:t>
            </a:r>
          </a:p>
          <a:p>
            <a:pPr marL="228600" indent="0">
              <a:buNone/>
            </a:pPr>
            <a:r>
              <a:rPr lang="en-US" sz="2800" dirty="0" smtClean="0">
                <a:latin typeface="Arial Black" pitchFamily="34" charset="0"/>
              </a:rPr>
              <a:t>What is the term for a term created by putting the first letters of several words together? An example is USA for United States of America.</a:t>
            </a:r>
          </a:p>
          <a:p>
            <a:pPr marL="228600" indent="0">
              <a:buNone/>
            </a:pPr>
            <a:endParaRPr lang="en-US" sz="2800" dirty="0" smtClean="0">
              <a:latin typeface="Arial Black" pitchFamily="34" charset="0"/>
            </a:endParaRP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038599"/>
          </a:xfrm>
        </p:spPr>
        <p:txBody>
          <a:bodyPr numCol="1">
            <a:normAutofit/>
          </a:bodyPr>
          <a:lstStyle/>
          <a:p>
            <a:pPr marL="228600" indent="0">
              <a:buNone/>
            </a:pPr>
            <a:r>
              <a:rPr lang="en-US" sz="2800" dirty="0" smtClean="0">
                <a:latin typeface="Arial Black" pitchFamily="34" charset="0"/>
              </a:rPr>
              <a:t>Question #11: </a:t>
            </a:r>
          </a:p>
          <a:p>
            <a:pPr marL="228600" indent="0">
              <a:buNone/>
            </a:pPr>
            <a:r>
              <a:rPr lang="en-US" sz="2800" dirty="0" smtClean="0">
                <a:latin typeface="Arial Black" pitchFamily="34" charset="0"/>
              </a:rPr>
              <a:t>What part of speech refers to something’s position relative to something else? Examples include “under,” “on,” and “in front of.”</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038599"/>
          </a:xfrm>
        </p:spPr>
        <p:txBody>
          <a:bodyPr numCol="1">
            <a:normAutofit/>
          </a:bodyPr>
          <a:lstStyle/>
          <a:p>
            <a:pPr marL="228600" indent="0">
              <a:buNone/>
            </a:pPr>
            <a:r>
              <a:rPr lang="en-US" sz="2800" dirty="0" smtClean="0">
                <a:latin typeface="Arial Black" pitchFamily="34" charset="0"/>
              </a:rPr>
              <a:t>Question #11: </a:t>
            </a:r>
          </a:p>
          <a:p>
            <a:pPr marL="228600" indent="0">
              <a:buNone/>
            </a:pPr>
            <a:r>
              <a:rPr lang="en-US" sz="2800" dirty="0" smtClean="0">
                <a:latin typeface="Arial Black" pitchFamily="34" charset="0"/>
              </a:rPr>
              <a:t>What part of speech refers to something’s position relative to something else? Examples include “under,” “on,” and “in front of.” </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01000" cy="4038599"/>
          </a:xfrm>
        </p:spPr>
        <p:txBody>
          <a:bodyPr numCol="1">
            <a:normAutofit/>
          </a:bodyPr>
          <a:lstStyle/>
          <a:p>
            <a:pPr marL="228600" indent="0">
              <a:buNone/>
            </a:pPr>
            <a:r>
              <a:rPr lang="en-US" sz="2800" dirty="0" smtClean="0">
                <a:latin typeface="Arial Black" pitchFamily="34" charset="0"/>
              </a:rPr>
              <a:t>Question #12: </a:t>
            </a:r>
          </a:p>
          <a:p>
            <a:pPr marL="228600" indent="0">
              <a:buNone/>
            </a:pPr>
            <a:r>
              <a:rPr lang="en-US" sz="2800" dirty="0" smtClean="0">
                <a:latin typeface="Arial Black" pitchFamily="34" charset="0"/>
              </a:rPr>
              <a:t>What is the term for a comparison between two things in literature using “like” or “as?”</a:t>
            </a:r>
          </a:p>
          <a:p>
            <a:pPr marL="228600" indent="0">
              <a:buNone/>
            </a:pPr>
            <a:endParaRPr lang="en-US" sz="2800" dirty="0" smtClean="0">
              <a:latin typeface="Arial Black" pitchFamily="34" charset="0"/>
            </a:endParaRPr>
          </a:p>
          <a:p>
            <a:pPr marL="228600" indent="0">
              <a:buNone/>
            </a:pPr>
            <a:r>
              <a:rPr lang="en-US" sz="2800" dirty="0" smtClean="0">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01000" cy="4038599"/>
          </a:xfrm>
        </p:spPr>
        <p:txBody>
          <a:bodyPr numCol="1">
            <a:normAutofit/>
          </a:bodyPr>
          <a:lstStyle/>
          <a:p>
            <a:pPr marL="228600" indent="0">
              <a:buNone/>
            </a:pPr>
            <a:r>
              <a:rPr lang="en-US" sz="2800" dirty="0" smtClean="0">
                <a:latin typeface="Arial Black" pitchFamily="34" charset="0"/>
              </a:rPr>
              <a:t>Question #12: </a:t>
            </a:r>
          </a:p>
          <a:p>
            <a:pPr marL="228600" indent="0">
              <a:buNone/>
            </a:pPr>
            <a:r>
              <a:rPr lang="en-US" sz="2800" dirty="0" smtClean="0">
                <a:latin typeface="Arial Black" pitchFamily="34" charset="0"/>
              </a:rPr>
              <a:t>What is the term for a comparison between two things in literature using “like” or “as?”</a:t>
            </a:r>
          </a:p>
          <a:p>
            <a:pPr marL="228600" indent="0">
              <a:buNone/>
            </a:pPr>
            <a:r>
              <a:rPr lang="en-US" sz="2800" dirty="0" smtClean="0">
                <a:latin typeface="Arial Black" pitchFamily="34" charset="0"/>
              </a:rPr>
              <a:t> </a:t>
            </a:r>
          </a:p>
          <a:p>
            <a:pPr marL="228600" indent="0">
              <a:buNone/>
            </a:pPr>
            <a:endParaRPr lang="en-US" sz="2600" dirty="0" smtClean="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
        <p:nvSpPr>
          <p:cNvPr id="8" name="TextBox 7"/>
          <p:cNvSpPr txBox="1"/>
          <p:nvPr/>
        </p:nvSpPr>
        <p:spPr>
          <a:xfrm>
            <a:off x="7696200" y="5410200"/>
            <a:ext cx="1143000" cy="492443"/>
          </a:xfrm>
          <a:prstGeom prst="rect">
            <a:avLst/>
          </a:prstGeom>
          <a:noFill/>
        </p:spPr>
        <p:txBody>
          <a:bodyPr wrap="square" rtlCol="0">
            <a:spAutoFit/>
          </a:bodyPr>
          <a:lstStyle/>
          <a:p>
            <a:r>
              <a:rPr lang="en-US" sz="2600" dirty="0" smtClean="0">
                <a:solidFill>
                  <a:schemeClr val="bg1"/>
                </a:solidFill>
                <a:latin typeface="Arial Black" pitchFamily="34" charset="0"/>
              </a:rPr>
              <a:t>3s</a:t>
            </a:r>
            <a:endParaRPr lang="en-US" sz="2600" dirty="0">
              <a:solidFill>
                <a:schemeClr val="bg1"/>
              </a:solidFill>
              <a:latin typeface="Arial Black" pitchFamily="34" charset="0"/>
            </a:endParaRPr>
          </a:p>
        </p:txBody>
      </p:sp>
    </p:spTree>
  </p:cSld>
  <p:clrMapOvr>
    <a:masterClrMapping/>
  </p:clrMapOvr>
  <p:transition advClick="0" advTm="500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Tree>
  </p:cSld>
  <p:clrMapOvr>
    <a:masterClrMapping/>
  </p:clrMapOvr>
  <p:transition advClick="0" advTm="6000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38599"/>
          </a:xfrm>
        </p:spPr>
        <p:txBody>
          <a:bodyPr numCol="1">
            <a:normAutofit/>
          </a:bodyPr>
          <a:lstStyle/>
          <a:p>
            <a:pPr marL="228600" indent="0">
              <a:buNone/>
            </a:pPr>
            <a:r>
              <a:rPr lang="en-US" sz="2800" dirty="0" smtClean="0">
                <a:latin typeface="Arial Black" pitchFamily="34" charset="0"/>
              </a:rPr>
              <a:t>Students have 3 minutes to complete their answer sheets.</a:t>
            </a:r>
          </a:p>
          <a:p>
            <a:pPr marL="228600" indent="0">
              <a:buNone/>
            </a:pPr>
            <a:endParaRPr lang="en-US" sz="2800" dirty="0" smtClean="0">
              <a:latin typeface="Arial Black" pitchFamily="34" charset="0"/>
            </a:endParaRPr>
          </a:p>
        </p:txBody>
      </p:sp>
      <p:sp>
        <p:nvSpPr>
          <p:cNvPr id="8" name="Rectangle 7"/>
          <p:cNvSpPr/>
          <p:nvPr/>
        </p:nvSpPr>
        <p:spPr>
          <a:xfrm>
            <a:off x="0" y="5410200"/>
            <a:ext cx="91440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2 Minutes Remaining</a:t>
            </a:r>
            <a:endParaRPr lang="en-US" dirty="0">
              <a:solidFill>
                <a:schemeClr val="bg1"/>
              </a:solidFill>
              <a:latin typeface="Arial Black" pitchFamily="34" charset="0"/>
            </a:endParaRPr>
          </a:p>
        </p:txBody>
      </p:sp>
      <p:grpSp>
        <p:nvGrpSpPr>
          <p:cNvPr id="2" name="Group 4"/>
          <p:cNvGrpSpPr/>
          <p:nvPr/>
        </p:nvGrpSpPr>
        <p:grpSpPr>
          <a:xfrm>
            <a:off x="0" y="6277190"/>
            <a:ext cx="9144000" cy="580813"/>
            <a:chOff x="0" y="6304845"/>
            <a:chExt cx="9144000" cy="553155"/>
          </a:xfrm>
        </p:grpSpPr>
        <p:sp>
          <p:nvSpPr>
            <p:cNvPr id="5" name="Rectangle 4"/>
            <p:cNvSpPr/>
            <p:nvPr/>
          </p:nvSpPr>
          <p:spPr>
            <a:xfrm>
              <a:off x="0" y="6309360"/>
              <a:ext cx="9144000" cy="548640"/>
            </a:xfrm>
            <a:prstGeom prst="rect">
              <a:avLst/>
            </a:prstGeom>
            <a:gradFill>
              <a:gsLst>
                <a:gs pos="0">
                  <a:schemeClr val="accent1">
                    <a:tint val="66000"/>
                    <a:satMod val="160000"/>
                  </a:schemeClr>
                </a:gs>
                <a:gs pos="50000">
                  <a:schemeClr val="tx1"/>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smtClean="0">
                  <a:solidFill>
                    <a:schemeClr val="bg1"/>
                  </a:solidFill>
                  <a:latin typeface="Arial Black" pitchFamily="34" charset="0"/>
                  <a:cs typeface="Arial" pitchFamily="34" charset="0"/>
                </a:rPr>
                <a:t>Twelve: State Final</a:t>
              </a:r>
            </a:p>
            <a:p>
              <a:r>
                <a:rPr lang="en-US" sz="1000" dirty="0" smtClean="0">
                  <a:solidFill>
                    <a:schemeClr val="bg1"/>
                  </a:solidFill>
                  <a:latin typeface="Arial" pitchFamily="34" charset="0"/>
                  <a:cs typeface="Arial" pitchFamily="34" charset="0"/>
                </a:rPr>
                <a:t>Copyright © 2014. All Rights Reserved.</a:t>
              </a:r>
            </a:p>
            <a:p>
              <a:r>
                <a:rPr lang="en-US" sz="1000" dirty="0" smtClean="0">
                  <a:solidFill>
                    <a:schemeClr val="bg1"/>
                  </a:solidFill>
                  <a:latin typeface="Arial" pitchFamily="34" charset="0"/>
                  <a:cs typeface="Arial" pitchFamily="34" charset="0"/>
                </a:rPr>
                <a:t>North Carolina Association for Scholastic Activities</a:t>
              </a:r>
            </a:p>
          </p:txBody>
        </p:sp>
        <p:pic>
          <p:nvPicPr>
            <p:cNvPr id="6" name="Picture 2"/>
            <p:cNvPicPr>
              <a:picLocks noChangeAspect="1" noChangeArrowheads="1"/>
            </p:cNvPicPr>
            <p:nvPr/>
          </p:nvPicPr>
          <p:blipFill>
            <a:blip r:embed="rId3" cstate="print"/>
            <a:srcRect/>
            <a:stretch>
              <a:fillRect/>
            </a:stretch>
          </p:blipFill>
          <p:spPr bwMode="auto">
            <a:xfrm>
              <a:off x="8077200" y="6304845"/>
              <a:ext cx="1066797" cy="553154"/>
            </a:xfrm>
            <a:prstGeom prst="rect">
              <a:avLst/>
            </a:prstGeom>
            <a:noFill/>
            <a:ln w="9525">
              <a:noFill/>
              <a:miter lim="800000"/>
              <a:headEnd/>
              <a:tailEnd/>
            </a:ln>
            <a:effectLst/>
          </p:spPr>
        </p:pic>
      </p:grpSp>
      <p:sp>
        <p:nvSpPr>
          <p:cNvPr id="7" name="Rectangle 6"/>
          <p:cNvSpPr/>
          <p:nvPr/>
        </p:nvSpPr>
        <p:spPr>
          <a:xfrm>
            <a:off x="0" y="0"/>
            <a:ext cx="9144000" cy="1066800"/>
          </a:xfrm>
          <a:prstGeom prst="rect">
            <a:avLst/>
          </a:prstGeom>
          <a:gradFill>
            <a:gsLst>
              <a:gs pos="0">
                <a:schemeClr val="accent1">
                  <a:tint val="66000"/>
                  <a:satMod val="160000"/>
                </a:schemeClr>
              </a:gs>
              <a:gs pos="50000">
                <a:schemeClr val="tx1"/>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ctr"/>
          <a:lstStyle/>
          <a:p>
            <a:r>
              <a:rPr lang="en-US" sz="3600" dirty="0" smtClean="0">
                <a:solidFill>
                  <a:schemeClr val="bg1"/>
                </a:solidFill>
                <a:latin typeface="Arial Black" pitchFamily="34" charset="0"/>
              </a:rPr>
              <a:t>Round 3: Writing</a:t>
            </a:r>
            <a:endParaRPr lang="en-US" sz="3600" dirty="0"/>
          </a:p>
        </p:txBody>
      </p:sp>
    </p:spTree>
  </p:cSld>
  <p:clrMapOvr>
    <a:masterClrMapping/>
  </p:clrMapOvr>
  <p:transition advClick="0" advTm="60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12511</TotalTime>
  <Words>20675</Words>
  <Application>Microsoft Office PowerPoint</Application>
  <PresentationFormat>On-screen Show (4:3)</PresentationFormat>
  <Paragraphs>3761</Paragraphs>
  <Slides>381</Slides>
  <Notes>379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381</vt:i4>
      </vt:variant>
    </vt:vector>
  </HeadingPairs>
  <TitlesOfParts>
    <vt:vector size="383" baseType="lpstr">
      <vt:lpstr>Office Theme</vt:lpstr>
      <vt:lpstr>Equation</vt:lpstr>
      <vt:lpstr>Twelve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Olympia Academic Competition Questions,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 Hang</dc:creator>
  <cp:lastModifiedBy>Leon</cp:lastModifiedBy>
  <cp:revision>794</cp:revision>
  <cp:lastPrinted>2014-11-13T14:15:37Z</cp:lastPrinted>
  <dcterms:created xsi:type="dcterms:W3CDTF">2010-06-19T03:21:15Z</dcterms:created>
  <dcterms:modified xsi:type="dcterms:W3CDTF">2014-11-13T14:20:28Z</dcterms:modified>
</cp:coreProperties>
</file>